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0" r:id="rId4"/>
    <p:sldId id="258" r:id="rId5"/>
    <p:sldId id="266" r:id="rId6"/>
    <p:sldId id="261" r:id="rId7"/>
    <p:sldId id="270" r:id="rId8"/>
    <p:sldId id="271" r:id="rId9"/>
    <p:sldId id="264" r:id="rId10"/>
    <p:sldId id="262" r:id="rId11"/>
    <p:sldId id="274" r:id="rId12"/>
    <p:sldId id="275" r:id="rId13"/>
    <p:sldId id="278" r:id="rId14"/>
    <p:sldId id="276" r:id="rId15"/>
    <p:sldId id="280" r:id="rId16"/>
    <p:sldId id="281" r:id="rId17"/>
    <p:sldId id="282" r:id="rId18"/>
    <p:sldId id="286" r:id="rId19"/>
    <p:sldId id="287" r:id="rId20"/>
    <p:sldId id="259" r:id="rId21"/>
    <p:sldId id="277" r:id="rId22"/>
    <p:sldId id="272" r:id="rId23"/>
    <p:sldId id="265" r:id="rId24"/>
    <p:sldId id="288" r:id="rId25"/>
  </p:sldIdLst>
  <p:sldSz cx="18288000" cy="10287000"/>
  <p:notesSz cx="6858000" cy="9144000"/>
  <p:embeddedFontLst>
    <p:embeddedFont>
      <p:font typeface="페이퍼로지 7 Bold" charset="-127"/>
      <p:bold r:id="rId27"/>
    </p:embeddedFont>
    <p:embeddedFont>
      <p:font typeface="Aileron Bold" panose="020B0600000101010101" charset="0"/>
      <p:regular r:id="rId28"/>
    </p:embeddedFont>
    <p:embeddedFont>
      <p:font typeface="Aileron Heavy" panose="020B0600000101010101" charset="0"/>
      <p:regular r:id="rId29"/>
    </p:embeddedFont>
    <p:embeddedFont>
      <p:font typeface="Bitcount Grid Double Roman Semi" panose="020B0600000101010101" charset="0"/>
      <p:bold r:id="rId30"/>
    </p:embeddedFont>
    <p:embeddedFont>
      <p:font typeface="Work Sans Bold" panose="020B0600000101010101" charset="0"/>
      <p:regular r:id="rId31"/>
      <p:bold r:id="rId32"/>
    </p:embeddedFont>
    <p:embeddedFont>
      <p:font typeface="맑은 고딕" panose="020B0503020000020004" pitchFamily="50" charset="-127"/>
      <p:regular r:id="rId33"/>
      <p:bold r:id="rId34"/>
    </p:embeddedFont>
    <p:embeddedFont>
      <p:font typeface="학교안심 알림장 TTF B" panose="02000703000000000000" pitchFamily="2" charset="-127"/>
      <p:bold r:id="rId35"/>
    </p:embeddedFont>
    <p:embeddedFont>
      <p:font typeface="학교안심 알림장 TTF R" panose="02000503000000000000" pitchFamily="2" charset="-127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2DE"/>
    <a:srgbClr val="1351AA"/>
    <a:srgbClr val="65A3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01" autoAdjust="0"/>
    <p:restoredTop sz="93817" autoAdjust="0"/>
  </p:normalViewPr>
  <p:slideViewPr>
    <p:cSldViewPr>
      <p:cViewPr varScale="1">
        <p:scale>
          <a:sx n="45" d="100"/>
          <a:sy n="45" d="100"/>
        </p:scale>
        <p:origin x="59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gif>
</file>

<file path=ppt/media/image28.gif>
</file>

<file path=ppt/media/image29.gif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231FE3-586A-4F1F-BAF5-67C4E8B6FDB6}" type="datetimeFigureOut">
              <a:rPr lang="ko-KR" altLang="en-US" smtClean="0"/>
              <a:t>2025-12-23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B9F98-6336-4EFE-9E9D-DD9C0BAEA4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468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소개에서는 팀원 및 역할</a:t>
            </a:r>
            <a:r>
              <a:rPr lang="en-US" altLang="ko-KR" dirty="0"/>
              <a:t>, </a:t>
            </a:r>
            <a:r>
              <a:rPr lang="ko-KR" altLang="en-US" dirty="0"/>
              <a:t>프로젝트 개요</a:t>
            </a:r>
            <a:endParaRPr lang="en-US" altLang="ko-KR" dirty="0"/>
          </a:p>
          <a:p>
            <a:r>
              <a:rPr lang="ko-KR" altLang="en-US" dirty="0"/>
              <a:t>주제 선정 및 목표에서는 선정 배경 및 문제정의</a:t>
            </a:r>
            <a:r>
              <a:rPr lang="en-US" altLang="ko-KR" dirty="0"/>
              <a:t>, </a:t>
            </a:r>
            <a:r>
              <a:rPr lang="ko-KR" altLang="en-US" dirty="0"/>
              <a:t>프로젝트 목표 및 주요 기능</a:t>
            </a:r>
            <a:r>
              <a:rPr lang="en-US" altLang="ko-KR" dirty="0"/>
              <a:t>, </a:t>
            </a:r>
            <a:r>
              <a:rPr lang="ko-KR" altLang="en-US" dirty="0"/>
              <a:t>대상 사용자</a:t>
            </a:r>
            <a:endParaRPr lang="en-US" altLang="ko-KR" dirty="0"/>
          </a:p>
          <a:p>
            <a:r>
              <a:rPr lang="ko-KR" altLang="en-US" dirty="0"/>
              <a:t>시스템 설계 및 개발에서는 사용기술 스택 및 개발환경</a:t>
            </a:r>
            <a:r>
              <a:rPr lang="en-US" altLang="ko-KR" dirty="0"/>
              <a:t>, </a:t>
            </a:r>
            <a:r>
              <a:rPr lang="ko-KR" altLang="en-US" dirty="0"/>
              <a:t>시스템 아키텍처 개요</a:t>
            </a:r>
            <a:r>
              <a:rPr lang="en-US" altLang="ko-KR" dirty="0"/>
              <a:t>, </a:t>
            </a:r>
            <a:r>
              <a:rPr lang="ko-KR" altLang="en-US" dirty="0"/>
              <a:t>데이터베이스 설계</a:t>
            </a:r>
            <a:endParaRPr lang="en-US" altLang="ko-KR" dirty="0"/>
          </a:p>
          <a:p>
            <a:r>
              <a:rPr lang="ko-KR" altLang="en-US" dirty="0"/>
              <a:t>주요 기능 구현에서는 기본기능</a:t>
            </a:r>
            <a:r>
              <a:rPr lang="en-US" altLang="ko-KR" dirty="0"/>
              <a:t>, </a:t>
            </a:r>
            <a:r>
              <a:rPr lang="ko-KR" altLang="en-US" dirty="0"/>
              <a:t>핵심기능</a:t>
            </a:r>
            <a:r>
              <a:rPr lang="en-US" altLang="ko-KR" dirty="0"/>
              <a:t>, </a:t>
            </a:r>
            <a:r>
              <a:rPr lang="ko-KR" altLang="en-US" dirty="0"/>
              <a:t>기술적 어려움 및 해결방안</a:t>
            </a:r>
            <a:endParaRPr lang="en-US" altLang="ko-KR" dirty="0"/>
          </a:p>
          <a:p>
            <a:r>
              <a:rPr lang="ko-KR" altLang="en-US" dirty="0"/>
              <a:t>시연에서는 라이브 시연</a:t>
            </a:r>
            <a:r>
              <a:rPr lang="en-US" altLang="ko-KR" dirty="0"/>
              <a:t>, </a:t>
            </a:r>
            <a:r>
              <a:rPr lang="ko-KR" altLang="en-US" dirty="0"/>
              <a:t>결과나 성과</a:t>
            </a:r>
            <a:endParaRPr lang="en-US" altLang="ko-KR" dirty="0"/>
          </a:p>
          <a:p>
            <a:r>
              <a:rPr lang="ko-KR" altLang="en-US" dirty="0"/>
              <a:t>결론 및 향후 계획에서는 요약과 </a:t>
            </a:r>
            <a:r>
              <a:rPr lang="ko-KR" altLang="en-US" dirty="0" err="1"/>
              <a:t>배운점</a:t>
            </a:r>
            <a:r>
              <a:rPr lang="ko-KR" altLang="en-US" dirty="0"/>
              <a:t> 또는 향후 발전 계획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2392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NOTICE</a:t>
            </a: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서비스의 공지사항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(notice_____)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은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ADMIN_ROLE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권한을 가진 사용자만 작성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수정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삭제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(CUD)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가 가능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일반 사용자는 오직 조회만 할 수 있음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백엔드에서는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공지사항을 수정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/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삭제하려는 요청이 들어오면 다음 두 가지를 검사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lvl="2" indent="-457200">
              <a:lnSpc>
                <a:spcPts val="2859"/>
              </a:lnSpc>
              <a:buAutoNum type="arabicParenR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작성자 일치 확인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: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요청한 사용자의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username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이 해당 공지사항의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인 </a:t>
            </a:r>
            <a:r>
              <a:rPr lang="en-US" altLang="ko-KR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writer_username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과 일치하는지 확인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lvl="2" indent="-457200">
              <a:lnSpc>
                <a:spcPts val="2859"/>
              </a:lnSpc>
              <a:buFontTx/>
              <a:buAutoNum type="arabicParenR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 확인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: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해당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username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에 연결된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테이블의 </a:t>
            </a:r>
            <a:r>
              <a:rPr lang="en-US" altLang="ko-KR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role_type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이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ADMIN_ROLE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인지 확인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endParaRPr lang="en-US" altLang="ko-KR" dirty="0"/>
          </a:p>
          <a:p>
            <a:r>
              <a:rPr lang="en-US" altLang="ko-KR" dirty="0"/>
              <a:t>BOARD</a:t>
            </a: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게시판 콘텐츠의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CUD(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작성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수정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삭제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및 파일 업로드 권한은 오직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USER_ROLE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권한을 가진 사용자에게만 부여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.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회원가입 완료 사용자만 활동 가능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를 통해 작성자 본인 여부와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USER_ROLE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권한을 동시에 검증하여 비회원 접근 차단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파일 종속성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(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무결성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):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게시글 파일은 </a:t>
            </a:r>
            <a:r>
              <a:rPr lang="en-US" altLang="ko-KR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board_table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의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PK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인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id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를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로 참조하여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1:N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관계 설정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게시물이 삭제되면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연결된 모든 파일도 데이터베이스에서 함께 자동으로 삭제되도록 설정함 →삭제된 게시물에 대한 잔여 파일이 남지 않도록 데이터 무결성을 강력하게 유지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r>
              <a:rPr lang="en-US" altLang="ko-KR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board_table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과 </a:t>
            </a:r>
            <a:r>
              <a:rPr lang="en-US" altLang="ko-KR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comment_table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또한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1:N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관계이며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게시글 삭제 시 댓글도 함께 삭제되도록 데이터 종속성 명확히 설정</a:t>
            </a:r>
            <a:b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</a:br>
            <a:b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</a:br>
            <a:r>
              <a:rPr lang="en-US" altLang="ko-KR" b="1" dirty="0"/>
              <a:t>JWT</a:t>
            </a:r>
          </a:p>
          <a:p>
            <a:pPr marL="228600" indent="-228600">
              <a:buAutoNum type="arabicParenR"/>
            </a:pPr>
            <a:r>
              <a:rPr lang="ko-KR" altLang="en-US" baseline="0" dirty="0"/>
              <a:t>설계 의도</a:t>
            </a:r>
            <a:r>
              <a:rPr lang="en-US" altLang="ko-KR" baseline="0" dirty="0"/>
              <a:t>: </a:t>
            </a:r>
            <a:r>
              <a:rPr lang="en-US" altLang="ko-KR" baseline="0" dirty="0" err="1"/>
              <a:t>jwttoken</a:t>
            </a:r>
            <a:r>
              <a:rPr lang="en-US" altLang="ko-KR" baseline="0" dirty="0"/>
              <a:t> </a:t>
            </a:r>
            <a:r>
              <a:rPr lang="ko-KR" altLang="en-US" baseline="0" dirty="0"/>
              <a:t>테이블의 </a:t>
            </a:r>
            <a:r>
              <a:rPr lang="en-US" altLang="ko-KR" baseline="0" dirty="0"/>
              <a:t>username </a:t>
            </a:r>
            <a:r>
              <a:rPr lang="ko-KR" altLang="en-US" baseline="0" dirty="0"/>
              <a:t>컬럼에 </a:t>
            </a:r>
            <a:r>
              <a:rPr lang="en-US" altLang="ko-KR" baseline="0" dirty="0"/>
              <a:t>Unique (UQ) </a:t>
            </a:r>
            <a:r>
              <a:rPr lang="ko-KR" altLang="en-US" baseline="0" dirty="0"/>
              <a:t>제약 조건이 설정되어 있음</a:t>
            </a:r>
            <a:r>
              <a:rPr lang="en-US" altLang="ko-KR" baseline="0" dirty="0"/>
              <a:t>. </a:t>
            </a:r>
            <a:r>
              <a:rPr lang="ko-KR" altLang="en-US" baseline="0" dirty="0"/>
              <a:t>이로써 한 사용자</a:t>
            </a:r>
            <a:r>
              <a:rPr lang="en-US" altLang="ko-KR" baseline="0" dirty="0"/>
              <a:t>(user)</a:t>
            </a:r>
            <a:r>
              <a:rPr lang="ko-KR" altLang="en-US" baseline="0" dirty="0"/>
              <a:t>는 오직 하나의 유효한 </a:t>
            </a:r>
            <a:r>
              <a:rPr lang="en-US" altLang="ko-KR" baseline="0" dirty="0"/>
              <a:t>Refresh Token</a:t>
            </a:r>
            <a:r>
              <a:rPr lang="ko-KR" altLang="en-US" baseline="0" dirty="0"/>
              <a:t>만 가질 수 있도록 </a:t>
            </a:r>
            <a:r>
              <a:rPr lang="en-US" altLang="ko-KR" baseline="0" dirty="0"/>
              <a:t>1:1 </a:t>
            </a:r>
            <a:r>
              <a:rPr lang="ko-KR" altLang="en-US" baseline="0" dirty="0"/>
              <a:t>관계를 강제함</a:t>
            </a:r>
            <a:r>
              <a:rPr lang="en-US" altLang="ko-KR" baseline="0" dirty="0"/>
              <a:t>. </a:t>
            </a:r>
            <a:r>
              <a:rPr lang="ko-KR" altLang="en-US" baseline="0" dirty="0"/>
              <a:t>이는 </a:t>
            </a:r>
            <a:r>
              <a:rPr lang="en-US" altLang="ko-KR" baseline="0" dirty="0"/>
              <a:t>DB </a:t>
            </a:r>
            <a:r>
              <a:rPr lang="ko-KR" altLang="en-US" baseline="0" dirty="0"/>
              <a:t>차원에서 중복 토큰 발행을 막는 중요한 보안 설계</a:t>
            </a:r>
            <a:endParaRPr lang="en-US" altLang="ko-KR" baseline="0" dirty="0"/>
          </a:p>
          <a:p>
            <a:pPr marL="228600" indent="-228600">
              <a:buAutoNum type="arabicParenR"/>
            </a:pPr>
            <a:r>
              <a:rPr lang="en-US" altLang="ko-KR" dirty="0"/>
              <a:t>BE </a:t>
            </a:r>
            <a:r>
              <a:rPr lang="ko-KR" altLang="en-US" dirty="0"/>
              <a:t>로직</a:t>
            </a:r>
            <a:r>
              <a:rPr lang="en-US" altLang="ko-KR" dirty="0"/>
              <a:t>: </a:t>
            </a:r>
            <a:r>
              <a:rPr lang="ko-KR" altLang="en-US" dirty="0"/>
              <a:t>사용자의 </a:t>
            </a:r>
            <a:r>
              <a:rPr lang="en-US" altLang="ko-KR" dirty="0"/>
              <a:t>Access Token</a:t>
            </a:r>
            <a:r>
              <a:rPr lang="ko-KR" altLang="en-US" dirty="0"/>
              <a:t>이 만료되면</a:t>
            </a:r>
            <a:r>
              <a:rPr lang="en-US" altLang="ko-KR" dirty="0"/>
              <a:t>, </a:t>
            </a:r>
            <a:r>
              <a:rPr lang="ko-KR" altLang="en-US" dirty="0"/>
              <a:t>이 테이블에 저장된 </a:t>
            </a:r>
            <a:r>
              <a:rPr lang="en-US" altLang="ko-KR" dirty="0"/>
              <a:t>Refresh Token</a:t>
            </a:r>
            <a:r>
              <a:rPr lang="ko-KR" altLang="en-US" dirty="0"/>
              <a:t>의 유효성을 검사함</a:t>
            </a:r>
            <a:r>
              <a:rPr lang="en-US" altLang="ko-KR" dirty="0"/>
              <a:t>. </a:t>
            </a:r>
            <a:r>
              <a:rPr lang="ko-KR" altLang="en-US" dirty="0"/>
              <a:t>검사 통과 시</a:t>
            </a:r>
            <a:r>
              <a:rPr lang="en-US" altLang="ko-KR" dirty="0"/>
              <a:t>, DB </a:t>
            </a:r>
            <a:r>
              <a:rPr lang="ko-KR" altLang="en-US" dirty="0"/>
              <a:t>접근 없이 토큰만 갱신하여 사용자의 재로그인 없이 세션을 연장하는 핵심 기능을 수행함</a:t>
            </a:r>
            <a:r>
              <a:rPr lang="en-US" altLang="ko-KR" dirty="0"/>
              <a:t>.</a:t>
            </a:r>
          </a:p>
          <a:p>
            <a:pPr marL="228600" indent="-228600">
              <a:buAutoNum type="arabicParenR"/>
            </a:pPr>
            <a:r>
              <a:rPr lang="ko-KR" altLang="en-US" dirty="0"/>
              <a:t>보안 대응</a:t>
            </a:r>
            <a:r>
              <a:rPr lang="en-US" altLang="ko-KR" dirty="0"/>
              <a:t>: </a:t>
            </a:r>
            <a:r>
              <a:rPr lang="ko-KR" altLang="en-US" dirty="0"/>
              <a:t>사용자가 로그아웃을 요청하거나 토큰 탈취가 의심되는 경우</a:t>
            </a:r>
            <a:r>
              <a:rPr lang="en-US" altLang="ko-KR" dirty="0"/>
              <a:t>, </a:t>
            </a:r>
            <a:r>
              <a:rPr lang="ko-KR" altLang="en-US" dirty="0"/>
              <a:t>이 테이블에서 해당 </a:t>
            </a:r>
            <a:r>
              <a:rPr lang="en-US" altLang="ko-KR" dirty="0"/>
              <a:t>Refresh Token </a:t>
            </a:r>
            <a:r>
              <a:rPr lang="ko-KR" altLang="en-US" dirty="0"/>
              <a:t>데이터를 즉시 삭제</a:t>
            </a:r>
            <a:r>
              <a:rPr lang="en-US" altLang="ko-KR" dirty="0"/>
              <a:t>/</a:t>
            </a:r>
            <a:r>
              <a:rPr lang="ko-KR" altLang="en-US" dirty="0"/>
              <a:t>무효화 처리함</a:t>
            </a:r>
            <a:r>
              <a:rPr lang="en-US" altLang="ko-KR" dirty="0"/>
              <a:t>. </a:t>
            </a:r>
            <a:r>
              <a:rPr lang="ko-KR" altLang="en-US" dirty="0"/>
              <a:t>이 테이블이 없으면 토큰 만료 시간까지 강제로 세션을 </a:t>
            </a:r>
            <a:r>
              <a:rPr lang="ko-KR" altLang="en-US" dirty="0" err="1"/>
              <a:t>종료시킬</a:t>
            </a:r>
            <a:r>
              <a:rPr lang="ko-KR" altLang="en-US" dirty="0"/>
              <a:t> 방법이 없음</a:t>
            </a:r>
            <a:r>
              <a:rPr lang="en-US" altLang="ko-KR" dirty="0"/>
              <a:t>.</a:t>
            </a:r>
          </a:p>
          <a:p>
            <a:pPr marL="228600" indent="-228600">
              <a:buAutoNum type="arabicParenR"/>
            </a:pP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SIGNATURE</a:t>
            </a:r>
          </a:p>
          <a:p>
            <a:pPr marL="228600" indent="-228600">
              <a:buAutoNum type="arabicParenR"/>
            </a:pP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설계 의도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ko-KR" altLang="en-US" b="0" dirty="0"/>
              <a:t> 이 테이블은 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시스템 전체의 보안 인프라</a:t>
            </a:r>
            <a:r>
              <a:rPr lang="ko-KR" altLang="en-US" b="0" dirty="0"/>
              <a:t>를 담당함</a:t>
            </a:r>
            <a:r>
              <a:rPr lang="en-US" altLang="ko-KR" b="0" dirty="0"/>
              <a:t>. </a:t>
            </a:r>
            <a:r>
              <a:rPr lang="ko-KR" altLang="en-US" b="0" dirty="0"/>
              <a:t>특정 사용자나 게시물과 연결되는 데이터가 아니므로</a:t>
            </a:r>
            <a:r>
              <a:rPr lang="en-US" altLang="ko-KR" b="0" dirty="0"/>
              <a:t>, user </a:t>
            </a:r>
            <a:r>
              <a:rPr lang="ko-KR" altLang="en-US" b="0" dirty="0"/>
              <a:t>테이블 등과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FK</a:t>
            </a:r>
            <a:r>
              <a:rPr lang="ko-KR" altLang="en-US" b="0" dirty="0"/>
              <a:t>관계를 맺지 않고 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독립적으로 존재</a:t>
            </a:r>
            <a:r>
              <a:rPr lang="ko-KR" altLang="en-US" b="0" dirty="0"/>
              <a:t>함</a:t>
            </a:r>
            <a:endParaRPr lang="en-US" altLang="ko-KR" b="0" dirty="0"/>
          </a:p>
          <a:p>
            <a:pPr marL="228600" indent="-228600">
              <a:buAutoNum type="arabicParenR"/>
            </a:pPr>
            <a:r>
              <a:rPr lang="ko-KR" altLang="en-US" b="0" dirty="0"/>
              <a:t>역할</a:t>
            </a:r>
            <a:r>
              <a:rPr lang="en-US" altLang="ko-KR" b="0" dirty="0"/>
              <a:t>: </a:t>
            </a:r>
            <a:r>
              <a:rPr lang="en-US" altLang="ko-KR" b="0" dirty="0" err="1"/>
              <a:t>signKey</a:t>
            </a:r>
            <a:r>
              <a:rPr lang="en-US" altLang="ko-KR" b="0" dirty="0"/>
              <a:t> </a:t>
            </a:r>
            <a:r>
              <a:rPr lang="ko-KR" altLang="en-US" b="0" dirty="0"/>
              <a:t>컬럼에는 </a:t>
            </a:r>
            <a:r>
              <a:rPr lang="en-US" altLang="ko-KR" b="0" dirty="0"/>
              <a:t>JWT</a:t>
            </a:r>
            <a:r>
              <a:rPr lang="ko-KR" altLang="en-US" b="0" dirty="0"/>
              <a:t>의 세 번째 부분인 서명을 생성하거나 검증하는 데 사용되는 시스템 공통의 비밀 키가 </a:t>
            </a:r>
            <a:r>
              <a:rPr lang="en-US" altLang="ko-KR" b="0" dirty="0"/>
              <a:t>BLOB </a:t>
            </a:r>
            <a:r>
              <a:rPr lang="ko-KR" altLang="en-US" b="0" dirty="0"/>
              <a:t>타입으로 안전하게 저장</a:t>
            </a:r>
            <a:endParaRPr lang="en-US" altLang="ko-KR" b="0" dirty="0"/>
          </a:p>
          <a:p>
            <a:pPr marL="228600" indent="-228600">
              <a:buAutoNum type="arabicParenR"/>
            </a:pPr>
            <a:r>
              <a:rPr lang="ko-KR" altLang="en-US" b="0" dirty="0"/>
              <a:t>보안 기여</a:t>
            </a:r>
            <a:r>
              <a:rPr lang="en-US" altLang="ko-KR" b="0" dirty="0"/>
              <a:t>: </a:t>
            </a:r>
            <a:r>
              <a:rPr lang="ko-KR" altLang="en-US" b="0" dirty="0"/>
              <a:t>이 비밀 키가 없으면 서버는 자신이 발행한 토큰의 유효성을 검증할 수 없음</a:t>
            </a:r>
            <a:r>
              <a:rPr lang="en-US" altLang="ko-KR" b="0" dirty="0"/>
              <a:t>. </a:t>
            </a:r>
            <a:r>
              <a:rPr lang="ko-KR" altLang="en-US" b="0" dirty="0"/>
              <a:t>이 키를 통해 </a:t>
            </a:r>
            <a:r>
              <a:rPr lang="en-US" altLang="ko-KR" b="0" dirty="0"/>
              <a:t>JWT</a:t>
            </a:r>
            <a:r>
              <a:rPr lang="ko-KR" altLang="en-US" b="0" dirty="0"/>
              <a:t>의 </a:t>
            </a:r>
            <a:r>
              <a:rPr lang="ko-KR" altLang="en-US" b="0" dirty="0" err="1"/>
              <a:t>위변조</a:t>
            </a:r>
            <a:r>
              <a:rPr lang="ko-KR" altLang="en-US" b="0" dirty="0"/>
              <a:t> 여부를 판단하며</a:t>
            </a:r>
            <a:r>
              <a:rPr lang="en-US" altLang="ko-KR" b="0" dirty="0"/>
              <a:t>, </a:t>
            </a:r>
            <a:r>
              <a:rPr lang="ko-KR" altLang="en-US" b="0" dirty="0"/>
              <a:t>이는 사용자 인증 과정의 데이터 무결성을 보장하는 근본적인 장치</a:t>
            </a: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1393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96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90AF5A-8A23-E25A-8940-6AB426111B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6A78ACD-8EED-9558-C2FA-6F849250E0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A6639BC-528F-4645-6980-7F129075A2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FA695FF-374E-CF1E-47DD-E904F0DF5D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558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6446933" y="-19514"/>
            <a:ext cx="869053" cy="1860582"/>
            <a:chOff x="0" y="0"/>
            <a:chExt cx="228886" cy="4900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886" cy="490030"/>
            </a:xfrm>
            <a:custGeom>
              <a:avLst/>
              <a:gdLst/>
              <a:ahLst/>
              <a:cxnLst/>
              <a:rect l="l" t="t" r="r" b="b"/>
              <a:pathLst>
                <a:path w="228886" h="490030">
                  <a:moveTo>
                    <a:pt x="114443" y="0"/>
                  </a:moveTo>
                  <a:lnTo>
                    <a:pt x="114443" y="0"/>
                  </a:lnTo>
                  <a:cubicBezTo>
                    <a:pt x="144795" y="0"/>
                    <a:pt x="173904" y="12057"/>
                    <a:pt x="195367" y="33520"/>
                  </a:cubicBezTo>
                  <a:cubicBezTo>
                    <a:pt x="216829" y="54982"/>
                    <a:pt x="228886" y="84091"/>
                    <a:pt x="228886" y="114443"/>
                  </a:cubicBezTo>
                  <a:lnTo>
                    <a:pt x="228886" y="375587"/>
                  </a:lnTo>
                  <a:cubicBezTo>
                    <a:pt x="228886" y="405939"/>
                    <a:pt x="216829" y="435048"/>
                    <a:pt x="195367" y="456510"/>
                  </a:cubicBezTo>
                  <a:cubicBezTo>
                    <a:pt x="173904" y="477972"/>
                    <a:pt x="144795" y="490030"/>
                    <a:pt x="114443" y="490030"/>
                  </a:cubicBezTo>
                  <a:lnTo>
                    <a:pt x="114443" y="490030"/>
                  </a:lnTo>
                  <a:cubicBezTo>
                    <a:pt x="84091" y="490030"/>
                    <a:pt x="54982" y="477972"/>
                    <a:pt x="33520" y="456510"/>
                  </a:cubicBezTo>
                  <a:cubicBezTo>
                    <a:pt x="12057" y="435048"/>
                    <a:pt x="0" y="405939"/>
                    <a:pt x="0" y="375587"/>
                  </a:cubicBezTo>
                  <a:lnTo>
                    <a:pt x="0" y="114443"/>
                  </a:lnTo>
                  <a:cubicBezTo>
                    <a:pt x="0" y="84091"/>
                    <a:pt x="12057" y="54982"/>
                    <a:pt x="33520" y="33520"/>
                  </a:cubicBezTo>
                  <a:cubicBezTo>
                    <a:pt x="54982" y="12057"/>
                    <a:pt x="84091" y="0"/>
                    <a:pt x="1144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228886" cy="49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6230600" y="796585"/>
            <a:ext cx="1273538" cy="35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2025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5298DE7-B74C-8E26-5C5F-C471964A0033}"/>
              </a:ext>
            </a:extLst>
          </p:cNvPr>
          <p:cNvGrpSpPr/>
          <p:nvPr/>
        </p:nvGrpSpPr>
        <p:grpSpPr>
          <a:xfrm>
            <a:off x="13324875" y="7494692"/>
            <a:ext cx="4588847" cy="1348199"/>
            <a:chOff x="13324875" y="7494692"/>
            <a:chExt cx="4588847" cy="1348199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1F5C3486-ADC3-4A5A-A580-AA8CEA7907EA}"/>
                </a:ext>
              </a:extLst>
            </p:cNvPr>
            <p:cNvGrpSpPr/>
            <p:nvPr/>
          </p:nvGrpSpPr>
          <p:grpSpPr>
            <a:xfrm>
              <a:off x="13324875" y="8121636"/>
              <a:ext cx="3599868" cy="721255"/>
              <a:chOff x="12559776" y="9065895"/>
              <a:chExt cx="3599868" cy="721255"/>
            </a:xfrm>
          </p:grpSpPr>
          <p:sp>
            <p:nvSpPr>
              <p:cNvPr id="8" name="TextBox 8"/>
              <p:cNvSpPr txBox="1"/>
              <p:nvPr/>
            </p:nvSpPr>
            <p:spPr>
              <a:xfrm>
                <a:off x="12559776" y="9065895"/>
                <a:ext cx="2851388" cy="307777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lvl="0" indent="0" algn="l">
                  <a:lnSpc>
                    <a:spcPts val="2400"/>
                  </a:lnSpc>
                  <a:spcBef>
                    <a:spcPct val="0"/>
                  </a:spcBef>
                </a:pPr>
                <a:r>
                  <a:rPr lang="en-US" sz="2400" dirty="0">
                    <a:solidFill>
                      <a:srgbClr val="1351AA"/>
                    </a:solidFill>
                    <a:latin typeface="학교안심 알림장 TTF B" panose="02000703000000000000" pitchFamily="2" charset="-127"/>
                    <a:ea typeface="학교안심 알림장 TTF B" panose="02000703000000000000" pitchFamily="2" charset="-127"/>
                    <a:cs typeface="Work Sans"/>
                    <a:sym typeface="Work Sans"/>
                  </a:rPr>
                  <a:t>PRESENTED BY</a:t>
                </a:r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12559776" y="9469755"/>
                <a:ext cx="3599868" cy="31739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marL="0" lvl="0" indent="0" algn="l">
                  <a:lnSpc>
                    <a:spcPts val="2430"/>
                  </a:lnSpc>
                  <a:spcBef>
                    <a:spcPct val="0"/>
                  </a:spcBef>
                </a:pPr>
                <a:r>
                  <a:rPr lang="ko-KR" altLang="en-US" sz="2700" b="1" dirty="0">
                    <a:solidFill>
                      <a:srgbClr val="1351AA"/>
                    </a:solidFill>
                    <a:latin typeface="학교안심 알림장 TTF B" panose="02000703000000000000" pitchFamily="2" charset="-127"/>
                    <a:ea typeface="학교안심 알림장 TTF B" panose="02000703000000000000" pitchFamily="2" charset="-127"/>
                    <a:cs typeface="Work Sans Bold"/>
                    <a:sym typeface="Work Sans Bold"/>
                  </a:rPr>
                  <a:t>이수현</a:t>
                </a:r>
                <a:r>
                  <a:rPr lang="en-US" altLang="ko-KR" sz="2700" b="1" dirty="0">
                    <a:solidFill>
                      <a:srgbClr val="1351AA"/>
                    </a:solidFill>
                    <a:latin typeface="학교안심 알림장 TTF B" panose="02000703000000000000" pitchFamily="2" charset="-127"/>
                    <a:ea typeface="학교안심 알림장 TTF B" panose="02000703000000000000" pitchFamily="2" charset="-127"/>
                    <a:cs typeface="Work Sans Bold"/>
                    <a:sym typeface="Work Sans Bold"/>
                  </a:rPr>
                  <a:t> </a:t>
                </a:r>
                <a:r>
                  <a:rPr lang="ko-KR" altLang="en-US" sz="2700" b="1" dirty="0">
                    <a:solidFill>
                      <a:srgbClr val="1351AA"/>
                    </a:solidFill>
                    <a:latin typeface="학교안심 알림장 TTF B" panose="02000703000000000000" pitchFamily="2" charset="-127"/>
                    <a:ea typeface="학교안심 알림장 TTF B" panose="02000703000000000000" pitchFamily="2" charset="-127"/>
                    <a:cs typeface="Work Sans Bold"/>
                    <a:sym typeface="Work Sans Bold"/>
                  </a:rPr>
                  <a:t>이인호</a:t>
                </a:r>
                <a:r>
                  <a:rPr lang="en-US" altLang="ko-KR" sz="2700" b="1" dirty="0">
                    <a:solidFill>
                      <a:srgbClr val="1351AA"/>
                    </a:solidFill>
                    <a:latin typeface="학교안심 알림장 TTF B" panose="02000703000000000000" pitchFamily="2" charset="-127"/>
                    <a:ea typeface="학교안심 알림장 TTF B" panose="02000703000000000000" pitchFamily="2" charset="-127"/>
                    <a:cs typeface="Work Sans Bold"/>
                    <a:sym typeface="Work Sans Bold"/>
                  </a:rPr>
                  <a:t> </a:t>
                </a:r>
                <a:r>
                  <a:rPr lang="ko-KR" altLang="en-US" sz="2700" b="1" dirty="0" err="1">
                    <a:solidFill>
                      <a:srgbClr val="1351AA"/>
                    </a:solidFill>
                    <a:latin typeface="학교안심 알림장 TTF B" panose="02000703000000000000" pitchFamily="2" charset="-127"/>
                    <a:ea typeface="학교안심 알림장 TTF B" panose="02000703000000000000" pitchFamily="2" charset="-127"/>
                    <a:cs typeface="Work Sans Bold"/>
                    <a:sym typeface="Work Sans Bold"/>
                  </a:rPr>
                  <a:t>임새롬</a:t>
                </a:r>
                <a:endParaRPr lang="en-US" sz="2700" b="1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endParaRPr>
              </a:p>
            </p:txBody>
          </p:sp>
        </p:grpSp>
        <p:sp>
          <p:nvSpPr>
            <p:cNvPr id="11" name="TextBox 11"/>
            <p:cNvSpPr txBox="1"/>
            <p:nvPr/>
          </p:nvSpPr>
          <p:spPr>
            <a:xfrm>
              <a:off x="13324875" y="7494692"/>
              <a:ext cx="4588847" cy="4488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19"/>
                </a:lnSpc>
              </a:pPr>
              <a:r>
                <a:rPr lang="en-US" altLang="ko-KR" sz="3600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2025 BIGDATA UI</a:t>
              </a:r>
              <a:endParaRPr lang="en-US" sz="3600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45236D62-8ACE-46F0-7F75-98DA84AC37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4308318"/>
            <a:ext cx="6821587" cy="6821587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EE409FCB-66E0-D2E4-CA92-01577A324178}"/>
              </a:ext>
            </a:extLst>
          </p:cNvPr>
          <p:cNvGrpSpPr/>
          <p:nvPr/>
        </p:nvGrpSpPr>
        <p:grpSpPr>
          <a:xfrm>
            <a:off x="206993" y="220624"/>
            <a:ext cx="18166570" cy="6384235"/>
            <a:chOff x="206993" y="220624"/>
            <a:chExt cx="18166570" cy="6384235"/>
          </a:xfrm>
        </p:grpSpPr>
        <p:sp>
          <p:nvSpPr>
            <p:cNvPr id="5" name="TextBox 5"/>
            <p:cNvSpPr txBox="1"/>
            <p:nvPr/>
          </p:nvSpPr>
          <p:spPr>
            <a:xfrm>
              <a:off x="206993" y="220624"/>
              <a:ext cx="13694614" cy="37408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28"/>
                </a:lnSpc>
              </a:pPr>
              <a:r>
                <a:rPr lang="en-US" sz="28028" b="1" spc="-1541" dirty="0">
                  <a:solidFill>
                    <a:srgbClr val="1351AA"/>
                  </a:solidFill>
                  <a:latin typeface="Aileron Heavy"/>
                  <a:ea typeface="Aileron Heavy"/>
                  <a:cs typeface="Aileron Heavy"/>
                  <a:sym typeface="Aileron Heavy"/>
                </a:rPr>
                <a:t>Project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890821" y="3014132"/>
              <a:ext cx="15482742" cy="35907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028"/>
                </a:lnSpc>
                <a:spcBef>
                  <a:spcPct val="0"/>
                </a:spcBef>
              </a:pPr>
              <a:r>
                <a:rPr lang="en-US" sz="28028" b="1" u="none" strike="noStrike" spc="-1541" dirty="0">
                  <a:solidFill>
                    <a:srgbClr val="1351AA"/>
                  </a:solidFill>
                  <a:latin typeface="Aileron Heavy"/>
                  <a:ea typeface="Aileron Heavy"/>
                  <a:cs typeface="Aileron Heavy"/>
                  <a:sym typeface="Aileron Heavy"/>
                </a:rPr>
                <a:t>Job-A-</a:t>
              </a:r>
              <a:r>
                <a:rPr lang="en-US" sz="28028" b="1" u="none" strike="noStrike" spc="-1541" dirty="0" err="1">
                  <a:solidFill>
                    <a:srgbClr val="1351AA"/>
                  </a:solidFill>
                  <a:latin typeface="Aileron Heavy"/>
                  <a:ea typeface="Aileron Heavy"/>
                  <a:cs typeface="Aileron Heavy"/>
                  <a:sym typeface="Aileron Heavy"/>
                </a:rPr>
                <a:t>Yo</a:t>
              </a:r>
              <a:endParaRPr lang="en-US" sz="28028" b="1" u="none" strike="noStrike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6">
            <a:extLst>
              <a:ext uri="{FF2B5EF4-FFF2-40B4-BE49-F238E27FC236}">
                <a16:creationId xmlns:a16="http://schemas.microsoft.com/office/drawing/2014/main" id="{E9DD8711-B95D-4537-9A41-575D5EE1ADE2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50F7EE36-33A5-4317-8B01-1C0830204365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Demo</a:t>
            </a: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C831A33C-BF09-7981-2260-8A8414B68886}"/>
              </a:ext>
            </a:extLst>
          </p:cNvPr>
          <p:cNvSpPr txBox="1"/>
          <p:nvPr/>
        </p:nvSpPr>
        <p:spPr>
          <a:xfrm>
            <a:off x="609600" y="4457700"/>
            <a:ext cx="4267200" cy="23332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ctr">
              <a:lnSpc>
                <a:spcPct val="150000"/>
              </a:lnSpc>
            </a:pPr>
            <a:r>
              <a:rPr lang="en-US" altLang="ko-KR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Community(USER)</a:t>
            </a: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▽</a:t>
            </a:r>
            <a:endParaRPr lang="en-US" altLang="ko-KR" sz="2599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글 생성</a:t>
            </a:r>
            <a:r>
              <a:rPr lang="en-US" altLang="ko-KR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수정</a:t>
            </a:r>
            <a:r>
              <a:rPr lang="en-US" altLang="ko-KR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삭제 가능 </a:t>
            </a:r>
            <a:endParaRPr lang="en-US" altLang="ko-KR" sz="2599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→</a:t>
            </a:r>
            <a:r>
              <a:rPr lang="en-US" altLang="ko-KR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 </a:t>
            </a:r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댓글 생성 가능</a:t>
            </a:r>
            <a:endParaRPr lang="en-US" sz="2599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grpSp>
        <p:nvGrpSpPr>
          <p:cNvPr id="2" name="Group 26">
            <a:extLst>
              <a:ext uri="{FF2B5EF4-FFF2-40B4-BE49-F238E27FC236}">
                <a16:creationId xmlns:a16="http://schemas.microsoft.com/office/drawing/2014/main" id="{750469D4-3D15-8F8A-7DC6-C86BCF812DD2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3" name="Freeform 27">
              <a:extLst>
                <a:ext uri="{FF2B5EF4-FFF2-40B4-BE49-F238E27FC236}">
                  <a16:creationId xmlns:a16="http://schemas.microsoft.com/office/drawing/2014/main" id="{EAFDBBA0-0020-DA7E-876B-5B6280731DCE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4" name="TextBox 28">
              <a:extLst>
                <a:ext uri="{FF2B5EF4-FFF2-40B4-BE49-F238E27FC236}">
                  <a16:creationId xmlns:a16="http://schemas.microsoft.com/office/drawing/2014/main" id="{65340542-CF13-6E4C-8431-5E59A09E19EF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7" name="TextBox 29">
            <a:extLst>
              <a:ext uri="{FF2B5EF4-FFF2-40B4-BE49-F238E27FC236}">
                <a16:creationId xmlns:a16="http://schemas.microsoft.com/office/drawing/2014/main" id="{3EE2E012-56B0-F2BD-B7A7-06C1D90A651C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08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27D09AB-A46B-03EC-FB68-0D3277237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095" y="3086100"/>
            <a:ext cx="12772479" cy="590835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D7EA4A-3DF2-9A6B-DD47-F71B485B3C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6">
            <a:extLst>
              <a:ext uri="{FF2B5EF4-FFF2-40B4-BE49-F238E27FC236}">
                <a16:creationId xmlns:a16="http://schemas.microsoft.com/office/drawing/2014/main" id="{2C6BF82C-BD92-31A7-6D9F-8865A29C53E6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id="{FF371FF1-82E5-C63F-F555-9E6FCCE65FD8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Demo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AF8DC53-1829-184D-E2BE-BE75FAF1626A}"/>
              </a:ext>
            </a:extLst>
          </p:cNvPr>
          <p:cNvGrpSpPr/>
          <p:nvPr/>
        </p:nvGrpSpPr>
        <p:grpSpPr>
          <a:xfrm>
            <a:off x="395491" y="4248268"/>
            <a:ext cx="4112988" cy="2933239"/>
            <a:chOff x="1832947" y="7010670"/>
            <a:chExt cx="6040451" cy="3837171"/>
          </a:xfrm>
        </p:grpSpPr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8ABAB10B-D58E-1151-1864-28A717FE5AE7}"/>
                </a:ext>
              </a:extLst>
            </p:cNvPr>
            <p:cNvSpPr txBox="1"/>
            <p:nvPr/>
          </p:nvSpPr>
          <p:spPr>
            <a:xfrm>
              <a:off x="1839942" y="7585621"/>
              <a:ext cx="5672413" cy="11853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00"/>
                </a:lnSpc>
              </a:pPr>
              <a:endParaRPr>
                <a:solidFill>
                  <a:srgbClr val="1351AA"/>
                </a:solidFill>
              </a:endParaRPr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5E00C80D-68EA-5E5B-49F9-4198E6FD8ACA}"/>
                </a:ext>
              </a:extLst>
            </p:cNvPr>
            <p:cNvSpPr txBox="1"/>
            <p:nvPr/>
          </p:nvSpPr>
          <p:spPr>
            <a:xfrm>
              <a:off x="1832947" y="7010670"/>
              <a:ext cx="6040451" cy="383717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ctr">
                <a:lnSpc>
                  <a:spcPct val="150000"/>
                </a:lnSpc>
              </a:pP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공지사항</a:t>
              </a:r>
              <a:br>
                <a:rPr lang="en-US" altLang="ko-KR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</a:b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▽</a:t>
              </a:r>
              <a:endParaRPr lang="en-US" altLang="ko-KR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  <a:p>
              <a:pPr marL="0" lvl="1" indent="0" algn="ctr">
                <a:lnSpc>
                  <a:spcPct val="150000"/>
                </a:lnSpc>
              </a:pPr>
              <a:r>
                <a:rPr lang="en-US" altLang="ko-KR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ADMIN </a:t>
              </a: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권한에서만</a:t>
              </a:r>
              <a:endParaRPr lang="en-US" altLang="ko-KR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  <a:p>
              <a:pPr marL="0" lvl="1" indent="0" algn="ctr">
                <a:lnSpc>
                  <a:spcPct val="150000"/>
                </a:lnSpc>
              </a:pP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글</a:t>
              </a:r>
              <a:r>
                <a:rPr lang="en-US" altLang="ko-KR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 </a:t>
              </a: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생성</a:t>
              </a:r>
              <a:r>
                <a:rPr lang="en-US" altLang="ko-KR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, </a:t>
              </a: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수정</a:t>
              </a:r>
              <a:r>
                <a:rPr lang="en-US" altLang="ko-KR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, </a:t>
              </a: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삭제 가능</a:t>
              </a:r>
              <a:endParaRPr lang="en-US" altLang="ko-KR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  <a:p>
              <a:pPr marL="0" lvl="1" indent="0" algn="ctr">
                <a:lnSpc>
                  <a:spcPct val="150000"/>
                </a:lnSpc>
              </a:pPr>
              <a:endParaRPr lang="en-US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</p:txBody>
        </p:sp>
      </p:grpSp>
      <p:grpSp>
        <p:nvGrpSpPr>
          <p:cNvPr id="2" name="Group 11">
            <a:extLst>
              <a:ext uri="{FF2B5EF4-FFF2-40B4-BE49-F238E27FC236}">
                <a16:creationId xmlns:a16="http://schemas.microsoft.com/office/drawing/2014/main" id="{722D2B95-90DC-374D-E70D-666062396EA6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EF218394-828D-C715-3C67-3046D67F2D7C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5" name="TextBox 13">
              <a:extLst>
                <a:ext uri="{FF2B5EF4-FFF2-40B4-BE49-F238E27FC236}">
                  <a16:creationId xmlns:a16="http://schemas.microsoft.com/office/drawing/2014/main" id="{423ACB26-F63C-C658-AEBB-9D9F4782DD04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9" name="TextBox 14">
            <a:extLst>
              <a:ext uri="{FF2B5EF4-FFF2-40B4-BE49-F238E27FC236}">
                <a16:creationId xmlns:a16="http://schemas.microsoft.com/office/drawing/2014/main" id="{ED613AC1-AF89-82BD-EF14-A31074F1C255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09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35AA73E-1F7B-4F31-FF90-3B25A2088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"/>
          <a:stretch>
            <a:fillRect/>
          </a:stretch>
        </p:blipFill>
        <p:spPr>
          <a:xfrm>
            <a:off x="4267404" y="2857500"/>
            <a:ext cx="13388698" cy="662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650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20E85D-E4CA-EAB8-E2C7-09227FE0E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>
            <a:extLst>
              <a:ext uri="{FF2B5EF4-FFF2-40B4-BE49-F238E27FC236}">
                <a16:creationId xmlns:a16="http://schemas.microsoft.com/office/drawing/2014/main" id="{AEAE2864-EC67-7D8F-8954-3D7A4DC46672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3E6FCAB9-1464-3E3B-D113-B0DAF8E08486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0C4CA1BD-2807-F56F-E622-22E47CE80114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>
            <a:extLst>
              <a:ext uri="{FF2B5EF4-FFF2-40B4-BE49-F238E27FC236}">
                <a16:creationId xmlns:a16="http://schemas.microsoft.com/office/drawing/2014/main" id="{EEC4D0E6-B010-82ED-7C15-88F94C6C32E0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10</a:t>
            </a:r>
            <a:endParaRPr lang="en-US" sz="2499" b="1" dirty="0">
              <a:solidFill>
                <a:srgbClr val="E3E2DE"/>
              </a:solidFill>
              <a:latin typeface="Work Sans Bold"/>
              <a:ea typeface="Work Sans Bold"/>
              <a:cs typeface="Work Sans Bold"/>
              <a:sym typeface="Work Sans Bold"/>
            </a:endParaRP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AE8E9C9F-6843-2133-37DC-6746BA10A3B0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8A59784D-9BF4-B170-629E-A271178C92D5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Demo</a:t>
            </a:r>
          </a:p>
        </p:txBody>
      </p:sp>
      <p:sp>
        <p:nvSpPr>
          <p:cNvPr id="2" name="TextBox 8">
            <a:extLst>
              <a:ext uri="{FF2B5EF4-FFF2-40B4-BE49-F238E27FC236}">
                <a16:creationId xmlns:a16="http://schemas.microsoft.com/office/drawing/2014/main" id="{01E3A041-7E39-9447-A791-88FC2B0D707A}"/>
              </a:ext>
            </a:extLst>
          </p:cNvPr>
          <p:cNvSpPr txBox="1"/>
          <p:nvPr/>
        </p:nvSpPr>
        <p:spPr>
          <a:xfrm>
            <a:off x="5782834" y="8343900"/>
            <a:ext cx="6722332" cy="11999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ctr"/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검색창에서 원하는 동 </a:t>
            </a:r>
            <a:r>
              <a:rPr lang="en-US" altLang="ko-KR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업종 종류 검색</a:t>
            </a:r>
            <a:br>
              <a:rPr lang="en-US" altLang="ko-KR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</a:br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▽</a:t>
            </a:r>
            <a:endParaRPr lang="en-US" altLang="ko-KR" sz="2599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indent="0" algn="ctr"/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동네 리포트에서 검색 결과 조회 </a:t>
            </a:r>
            <a:endParaRPr lang="en-US" altLang="ko-KR" sz="2599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74DC63D-0DB8-EC10-41BF-A404DF09A4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752470"/>
            <a:ext cx="11242582" cy="5200650"/>
          </a:xfrm>
          <a:prstGeom prst="rect">
            <a:avLst/>
          </a:prstGeom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B4595E16-D02B-D594-8A00-A8402FA98807}"/>
              </a:ext>
            </a:extLst>
          </p:cNvPr>
          <p:cNvSpPr txBox="1"/>
          <p:nvPr/>
        </p:nvSpPr>
        <p:spPr>
          <a:xfrm>
            <a:off x="1371600" y="8212556"/>
            <a:ext cx="5638800" cy="5333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ctr">
              <a:lnSpc>
                <a:spcPct val="150000"/>
              </a:lnSpc>
            </a:pPr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해당 구</a:t>
            </a:r>
            <a:r>
              <a:rPr lang="en-US" altLang="ko-KR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분기에 따른 차트 변화    </a:t>
            </a:r>
            <a:r>
              <a:rPr lang="en-US" altLang="ko-KR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+ </a:t>
            </a:r>
          </a:p>
        </p:txBody>
      </p:sp>
      <p:sp>
        <p:nvSpPr>
          <p:cNvPr id="7" name="TextBox 8">
            <a:extLst>
              <a:ext uri="{FF2B5EF4-FFF2-40B4-BE49-F238E27FC236}">
                <a16:creationId xmlns:a16="http://schemas.microsoft.com/office/drawing/2014/main" id="{57BB0C93-2098-73FE-B1BE-91D51B37BBD8}"/>
              </a:ext>
            </a:extLst>
          </p:cNvPr>
          <p:cNvSpPr txBox="1"/>
          <p:nvPr/>
        </p:nvSpPr>
        <p:spPr>
          <a:xfrm>
            <a:off x="11734800" y="8343900"/>
            <a:ext cx="6722332" cy="3999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ctr"/>
            <a:r>
              <a:rPr lang="en-US" altLang="ko-KR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chatbot</a:t>
            </a:r>
            <a:r>
              <a:rPr lang="ko-KR" altLang="en-US" sz="2599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구현</a:t>
            </a:r>
            <a:endParaRPr lang="en-US" altLang="ko-KR" sz="2599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98F071A-81E6-EDE2-C695-922F708557B1}"/>
              </a:ext>
            </a:extLst>
          </p:cNvPr>
          <p:cNvGrpSpPr/>
          <p:nvPr/>
        </p:nvGrpSpPr>
        <p:grpSpPr>
          <a:xfrm>
            <a:off x="13353756" y="2566887"/>
            <a:ext cx="3982006" cy="5597683"/>
            <a:chOff x="13353756" y="2566887"/>
            <a:chExt cx="3982006" cy="5597683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5E0FEC17-A425-39EE-30CE-E5B4E1122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3661"/>
            <a:stretch>
              <a:fillRect/>
            </a:stretch>
          </p:blipFill>
          <p:spPr>
            <a:xfrm>
              <a:off x="13353756" y="2566887"/>
              <a:ext cx="3982006" cy="2771620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434E22D-1676-1A8D-D8CD-7D6F8D659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55" t="23009" r="2518" b="5060"/>
            <a:stretch>
              <a:fillRect/>
            </a:stretch>
          </p:blipFill>
          <p:spPr>
            <a:xfrm>
              <a:off x="13353756" y="4112809"/>
              <a:ext cx="3982006" cy="40517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7867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AE56A60-F193-D547-DEA0-0A71C8215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A934D8FF-AAD9-910A-5BD8-72CE4D5CA99E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0664E2DA-65EA-8CC2-9F42-FE0A76CFDD56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2E7263D9-F17E-1FF5-8225-F37A37DC284E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78F2546F-FAED-EE87-BF6C-0E0D01892514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B9EC44CD-B2C6-3457-0AF2-E1CB1835D048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11</a:t>
            </a:r>
          </a:p>
        </p:txBody>
      </p:sp>
      <p:sp>
        <p:nvSpPr>
          <p:cNvPr id="17" name="TextBox 11">
            <a:extLst>
              <a:ext uri="{FF2B5EF4-FFF2-40B4-BE49-F238E27FC236}">
                <a16:creationId xmlns:a16="http://schemas.microsoft.com/office/drawing/2014/main" id="{AD7AF013-372A-39F1-F313-5CA059100B68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Demo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E0CDE86-46A9-C35F-F781-EAF95AF71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3166182"/>
            <a:ext cx="12471079" cy="5787318"/>
          </a:xfrm>
          <a:prstGeom prst="rect">
            <a:avLst/>
          </a:prstGeom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C937C654-E831-AFF6-5532-672563765172}"/>
              </a:ext>
            </a:extLst>
          </p:cNvPr>
          <p:cNvSpPr txBox="1"/>
          <p:nvPr/>
        </p:nvSpPr>
        <p:spPr>
          <a:xfrm>
            <a:off x="13285177" y="3693263"/>
            <a:ext cx="5002823" cy="47331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ctr">
              <a:lnSpc>
                <a:spcPct val="150000"/>
              </a:lnSpc>
            </a:pPr>
            <a:r>
              <a:rPr lang="en-US" altLang="ko-KR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AI</a:t>
            </a:r>
            <a:r>
              <a:rPr lang="ko-KR" altLang="en-US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예측 리포트 </a:t>
            </a:r>
            <a:endParaRPr lang="en-US" altLang="ko-KR" sz="2599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algn="ctr">
              <a:lnSpc>
                <a:spcPct val="150000"/>
              </a:lnSpc>
            </a:pP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▽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지역명</a:t>
            </a: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</a:t>
            </a: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+ </a:t>
            </a: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업종 선택 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→ </a:t>
            </a: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‘</a:t>
            </a: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매출 분석하기 </a:t>
            </a: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‘ </a:t>
            </a: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클릭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algn="ctr">
              <a:lnSpc>
                <a:spcPct val="150000"/>
              </a:lnSpc>
            </a:pP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▽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예상 점포당 월 매출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indent="0" algn="ctr">
              <a:lnSpc>
                <a:spcPct val="150000"/>
              </a:lnSpc>
            </a:pP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AI </a:t>
            </a: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예측 창업 성공확률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상권 특징 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3044560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D52BB99-507A-B2E7-E6DA-873ACA237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2A3C2228-FDFC-DC17-8DC4-1530CFC6886E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8E29B0F1-242E-BCB4-C813-E576C079718D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2A0276D6-2C0D-7645-897F-357A4F09DA55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5AC26B5B-8A85-6188-FF66-8BB112595054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B4CBD2FA-3EA7-F1B8-61DF-9BF1745D9D08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12</a:t>
            </a:r>
          </a:p>
        </p:txBody>
      </p:sp>
      <p:sp>
        <p:nvSpPr>
          <p:cNvPr id="17" name="TextBox 11">
            <a:extLst>
              <a:ext uri="{FF2B5EF4-FFF2-40B4-BE49-F238E27FC236}">
                <a16:creationId xmlns:a16="http://schemas.microsoft.com/office/drawing/2014/main" id="{A1147F5C-7405-2AE0-F6BF-46C9AD5EB12D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Data Analysis Process</a:t>
            </a: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id="{19594D45-1E6D-4B0D-997F-EC22E1DF48DC}"/>
              </a:ext>
            </a:extLst>
          </p:cNvPr>
          <p:cNvSpPr txBox="1"/>
          <p:nvPr/>
        </p:nvSpPr>
        <p:spPr>
          <a:xfrm>
            <a:off x="7224712" y="2960158"/>
            <a:ext cx="5119688" cy="378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altLang="ko-KR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ML </a:t>
            </a:r>
            <a:r>
              <a:rPr lang="ko-KR" altLang="en-US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모델</a:t>
            </a:r>
            <a:r>
              <a:rPr lang="en-US" altLang="ko-KR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ko-KR" altLang="en-US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구축 과정 </a:t>
            </a:r>
            <a:endParaRPr lang="en-US" altLang="ko-KR" sz="4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8B4EF4C-BF30-BFDB-D8F1-941E8B8E7AEA}"/>
              </a:ext>
            </a:extLst>
          </p:cNvPr>
          <p:cNvGrpSpPr/>
          <p:nvPr/>
        </p:nvGrpSpPr>
        <p:grpSpPr>
          <a:xfrm>
            <a:off x="1958168" y="3662852"/>
            <a:ext cx="14268163" cy="461665"/>
            <a:chOff x="1600200" y="4189869"/>
            <a:chExt cx="14268163" cy="461665"/>
          </a:xfrm>
        </p:grpSpPr>
        <p:sp>
          <p:nvSpPr>
            <p:cNvPr id="20" name="TextBox 11">
              <a:extLst>
                <a:ext uri="{FF2B5EF4-FFF2-40B4-BE49-F238E27FC236}">
                  <a16:creationId xmlns:a16="http://schemas.microsoft.com/office/drawing/2014/main" id="{19594D45-1E6D-4B0D-997F-EC22E1DF48DC}"/>
                </a:ext>
              </a:extLst>
            </p:cNvPr>
            <p:cNvSpPr txBox="1"/>
            <p:nvPr/>
          </p:nvSpPr>
          <p:spPr>
            <a:xfrm>
              <a:off x="1600200" y="4271023"/>
              <a:ext cx="5867400" cy="3526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639"/>
                </a:lnSpc>
                <a:spcBef>
                  <a:spcPct val="0"/>
                </a:spcBef>
              </a:pPr>
              <a:r>
                <a:rPr lang="en-US" altLang="ko-KR" sz="32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1. </a:t>
              </a:r>
              <a:r>
                <a:rPr lang="ko-KR" altLang="en-US" sz="32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데이터 수집 및 </a:t>
              </a:r>
              <a:r>
                <a:rPr lang="ko-KR" altLang="en-US" sz="3200" dirty="0" err="1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전처리</a:t>
              </a:r>
              <a:endParaRPr lang="en-US" altLang="ko-KR" sz="32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endParaRPr>
            </a:p>
          </p:txBody>
        </p:sp>
        <p:sp>
          <p:nvSpPr>
            <p:cNvPr id="2" name="TextBox 11">
              <a:extLst>
                <a:ext uri="{FF2B5EF4-FFF2-40B4-BE49-F238E27FC236}">
                  <a16:creationId xmlns:a16="http://schemas.microsoft.com/office/drawing/2014/main" id="{19594D45-1E6D-4B0D-997F-EC22E1DF48DC}"/>
                </a:ext>
              </a:extLst>
            </p:cNvPr>
            <p:cNvSpPr txBox="1"/>
            <p:nvPr/>
          </p:nvSpPr>
          <p:spPr>
            <a:xfrm>
              <a:off x="7277648" y="4256950"/>
              <a:ext cx="4685752" cy="3334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639"/>
                </a:lnSpc>
                <a:spcBef>
                  <a:spcPct val="0"/>
                </a:spcBef>
              </a:pPr>
              <a:r>
                <a:rPr lang="en-US" altLang="ko-KR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2. </a:t>
              </a:r>
              <a:r>
                <a:rPr lang="ko-KR" altLang="en-US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분석 모델 선정 및 학습</a:t>
              </a:r>
              <a:r>
                <a:rPr lang="en-US" altLang="ko-KR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(Modeling)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A7A16AE-7952-426F-8995-6C891AA20B2A}"/>
                </a:ext>
              </a:extLst>
            </p:cNvPr>
            <p:cNvSpPr txBox="1"/>
            <p:nvPr/>
          </p:nvSpPr>
          <p:spPr>
            <a:xfrm>
              <a:off x="13488388" y="4189869"/>
              <a:ext cx="237997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3. </a:t>
              </a:r>
              <a:r>
                <a:rPr lang="ko-KR" altLang="en-US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모델 성능</a:t>
              </a:r>
              <a:r>
                <a:rPr lang="en-US" altLang="ko-KR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 </a:t>
              </a:r>
              <a:r>
                <a:rPr lang="ko-KR" altLang="en-US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평가</a:t>
              </a:r>
              <a:endPara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C904C9E-7390-0E25-8BD9-6625AA73CFA9}"/>
              </a:ext>
            </a:extLst>
          </p:cNvPr>
          <p:cNvSpPr txBox="1"/>
          <p:nvPr/>
        </p:nvSpPr>
        <p:spPr>
          <a:xfrm>
            <a:off x="2005792" y="5086350"/>
            <a:ext cx="7238220" cy="20313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spcBef>
                <a:spcPct val="0"/>
              </a:spcBef>
            </a:pPr>
            <a:r>
              <a:rPr lang="ko-KR" altLang="en-US" sz="28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예상매출액</a:t>
            </a:r>
            <a:endParaRPr lang="en-US" altLang="ko-KR" sz="28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독립변수 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: </a:t>
            </a: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월평균소득금액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0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총직장인구수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0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총상주인구수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0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총유동인구수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0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지객시설수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0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점포수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0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폐업률을</a:t>
            </a: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데이터 수집</a:t>
            </a:r>
            <a:endParaRPr lang="en-US" altLang="ko-KR" sz="20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총 직장인구수의 </a:t>
            </a:r>
            <a:r>
              <a:rPr lang="ko-KR" altLang="en-US" sz="20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결측치를</a:t>
            </a: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행정동별 평균 직장인구로 대체 </a:t>
            </a:r>
            <a:endParaRPr lang="en-US" altLang="ko-KR" sz="20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원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-</a:t>
            </a:r>
            <a:r>
              <a:rPr lang="ko-KR" altLang="en-US" sz="20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핫인코딩을</a:t>
            </a: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통해 범주형 데이터를 수치형으로 변환하여 모델에 입력</a:t>
            </a:r>
            <a:endParaRPr lang="en-US" altLang="ko-KR" sz="20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52CD08-436B-A345-A5F4-67B3B912F1FF}"/>
              </a:ext>
            </a:extLst>
          </p:cNvPr>
          <p:cNvSpPr txBox="1"/>
          <p:nvPr/>
        </p:nvSpPr>
        <p:spPr>
          <a:xfrm>
            <a:off x="1981980" y="4182984"/>
            <a:ext cx="9863139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데이터 병합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행정동 코드를 기준으로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), 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업종 필터링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파생 변수 생성</a:t>
            </a:r>
            <a:endParaRPr lang="en-US" altLang="ko-KR" sz="24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93FC39-1AFE-E9EC-34CF-0DAE5FBC5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6362" y="5429720"/>
            <a:ext cx="6629400" cy="146552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6A01D87-AF67-A4DB-38A8-948764916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0888" y="4544558"/>
            <a:ext cx="6760347" cy="5563971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66AEF914-373B-4427-3BF9-0903BC87321F}"/>
              </a:ext>
            </a:extLst>
          </p:cNvPr>
          <p:cNvGrpSpPr/>
          <p:nvPr/>
        </p:nvGrpSpPr>
        <p:grpSpPr>
          <a:xfrm>
            <a:off x="1906835" y="4552316"/>
            <a:ext cx="16129108" cy="5563971"/>
            <a:chOff x="1906835" y="4552316"/>
            <a:chExt cx="16129108" cy="556397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9594D45-1E6D-4B0D-997F-EC22E1DF48DC}"/>
                </a:ext>
              </a:extLst>
            </p:cNvPr>
            <p:cNvSpPr txBox="1"/>
            <p:nvPr/>
          </p:nvSpPr>
          <p:spPr>
            <a:xfrm>
              <a:off x="1906835" y="7429500"/>
              <a:ext cx="8229600" cy="19082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spcBef>
                  <a:spcPct val="0"/>
                </a:spcBef>
              </a:pPr>
              <a:r>
                <a:rPr lang="ko-KR" altLang="en-US" sz="2800" b="1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창업성공확률</a:t>
              </a:r>
            </a:p>
            <a:p>
              <a:pPr marL="342900" indent="-342900" algn="just"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단순히 </a:t>
              </a:r>
              <a:r>
                <a:rPr lang="en-US" altLang="ko-KR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'</a:t>
              </a:r>
              <a:r>
                <a:rPr lang="ko-KR" altLang="en-US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상권지표</a:t>
              </a:r>
              <a:r>
                <a:rPr lang="en-US" altLang="ko-KR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' </a:t>
              </a:r>
              <a:r>
                <a:rPr lang="ko-KR" altLang="en-US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하나만으로는 해당 업종의 실제 </a:t>
              </a:r>
              <a:r>
                <a:rPr lang="ko-KR" altLang="en-US" sz="2000" dirty="0" err="1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생존력을</a:t>
              </a:r>
              <a:r>
                <a:rPr lang="ko-KR" altLang="en-US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 반영하기 어려움</a:t>
              </a:r>
              <a:r>
                <a:rPr lang="en-US" altLang="ko-KR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 </a:t>
              </a:r>
              <a:br>
                <a:rPr lang="en-US" altLang="ko-KR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</a:br>
              <a:r>
                <a:rPr lang="ko-KR" altLang="en-US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→ 상권 변화지표</a:t>
              </a:r>
              <a:r>
                <a:rPr lang="en-US" altLang="ko-KR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, </a:t>
              </a:r>
              <a:r>
                <a:rPr lang="ko-KR" altLang="en-US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업종별 평균 운영 기간</a:t>
              </a:r>
              <a:r>
                <a:rPr lang="en-US" altLang="ko-KR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, </a:t>
              </a:r>
              <a:r>
                <a:rPr lang="ko-KR" altLang="en-US" sz="2000" dirty="0" err="1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폐업률</a:t>
              </a:r>
              <a:r>
                <a:rPr lang="ko-KR" altLang="en-US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 </a:t>
              </a:r>
              <a:r>
                <a:rPr lang="en-US" altLang="ko-KR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3</a:t>
              </a:r>
              <a:r>
                <a:rPr lang="ko-KR" altLang="en-US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가지를 조합한 </a:t>
              </a:r>
              <a:r>
                <a:rPr lang="en-US" altLang="ko-KR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‘2/3 </a:t>
              </a:r>
              <a:r>
                <a:rPr lang="ko-KR" altLang="en-US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원칙</a:t>
              </a:r>
              <a:r>
                <a:rPr lang="en-US" altLang="ko-KR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’</a:t>
              </a:r>
              <a:r>
                <a:rPr lang="ko-KR" altLang="en-US" sz="20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을 수립</a:t>
              </a:r>
              <a:endPara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endParaRPr>
            </a:p>
            <a:p>
              <a:pPr lvl="1" algn="just">
                <a:spcBef>
                  <a:spcPct val="0"/>
                </a:spcBef>
              </a:pPr>
              <a:r>
                <a:rPr lang="en-US" altLang="ko-KR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(2/3 </a:t>
              </a:r>
              <a:r>
                <a:rPr lang="ko-KR" altLang="en-US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원칙 </a:t>
              </a:r>
              <a:r>
                <a:rPr lang="en-US" altLang="ko-KR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: </a:t>
              </a:r>
              <a:r>
                <a:rPr lang="ko-KR" altLang="en-US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세가지 지표 중 최소 </a:t>
              </a:r>
              <a:r>
                <a:rPr lang="en-US" altLang="ko-KR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2</a:t>
              </a:r>
              <a:r>
                <a:rPr lang="ko-KR" altLang="en-US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개가 긍정적인 신호를 보낼 때 진입한다는 의사결정 모델</a:t>
              </a:r>
              <a:r>
                <a:rPr lang="en-US" altLang="ko-KR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)</a:t>
              </a:r>
            </a:p>
          </p:txBody>
        </p:sp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DAE02279-C3B5-A802-9500-43C24F91EA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87000" y="4552316"/>
              <a:ext cx="7748943" cy="5563971"/>
            </a:xfrm>
            <a:prstGeom prst="rect">
              <a:avLst/>
            </a:prstGeom>
            <a:noFill/>
            <a:ln w="57150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50110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6">
            <a:extLst>
              <a:ext uri="{FF2B5EF4-FFF2-40B4-BE49-F238E27FC236}">
                <a16:creationId xmlns:a16="http://schemas.microsoft.com/office/drawing/2014/main" id="{432AF7DE-DD0C-293A-B9C2-21F2F1B0F04B}"/>
              </a:ext>
            </a:extLst>
          </p:cNvPr>
          <p:cNvSpPr txBox="1"/>
          <p:nvPr/>
        </p:nvSpPr>
        <p:spPr>
          <a:xfrm>
            <a:off x="476250" y="323419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sp>
        <p:nvSpPr>
          <p:cNvPr id="14" name="TextBox 11">
            <a:extLst>
              <a:ext uri="{FF2B5EF4-FFF2-40B4-BE49-F238E27FC236}">
                <a16:creationId xmlns:a16="http://schemas.microsoft.com/office/drawing/2014/main" id="{CA940314-299C-C4B8-1F1B-3EC4951786D0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Data Analysis Process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594D45-1E6D-4B0D-997F-EC22E1DF48DC}"/>
              </a:ext>
            </a:extLst>
          </p:cNvPr>
          <p:cNvSpPr txBox="1"/>
          <p:nvPr/>
        </p:nvSpPr>
        <p:spPr>
          <a:xfrm>
            <a:off x="1143000" y="5555054"/>
            <a:ext cx="9367838" cy="4370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en-US" altLang="ko-KR" sz="2400" spc="-15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XGBRegressor</a:t>
            </a:r>
            <a:r>
              <a:rPr lang="en-US" altLang="ko-KR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</a:t>
            </a: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→ </a:t>
            </a:r>
            <a:r>
              <a:rPr lang="en-US" altLang="ko-KR" sz="2400" spc="-15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XGBoost</a:t>
            </a: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</a:t>
            </a:r>
            <a:r>
              <a:rPr lang="en-US" altLang="ko-KR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: </a:t>
            </a: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내부적으로 여러 개의 </a:t>
            </a:r>
            <a:r>
              <a:rPr lang="ko-KR" altLang="en-US" sz="2400" spc="-15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결정트리를</a:t>
            </a: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순차적으로 학습시켜 이전 모델의 오차를 계속해서 </a:t>
            </a:r>
            <a:r>
              <a:rPr lang="ko-KR" altLang="en-US" sz="2400" spc="-15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보정해나가기때문에</a:t>
            </a: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변수나 관계가 많은 매출 예측과 같은 데이터분석에 용이하다</a:t>
            </a:r>
            <a:r>
              <a:rPr lang="en-US" altLang="ko-KR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결정 계수</a:t>
            </a:r>
            <a:r>
              <a:rPr lang="en-US" altLang="ko-KR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R²(0.6824)  : </a:t>
            </a: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이 모델은 매출액 변동의 약 </a:t>
            </a:r>
            <a:r>
              <a:rPr lang="en-US" altLang="ko-KR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68%</a:t>
            </a: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정도를 설명</a:t>
            </a:r>
            <a:endParaRPr lang="en-US" altLang="ko-KR" sz="2400" spc="-150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</a:endParaRP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점포당 평균 매출 오차</a:t>
            </a:r>
            <a:r>
              <a:rPr lang="en-US" altLang="ko-KR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(MAE): 19,854,802</a:t>
            </a: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원 → 이 모델이 예측한 매출액은 실제 매출보다 약 </a:t>
            </a:r>
            <a:r>
              <a:rPr lang="en-US" altLang="ko-KR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1,985</a:t>
            </a: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만원 정도 더 높거나 낮게 예측될 수 있음 </a:t>
            </a:r>
            <a:endParaRPr lang="en-US" altLang="ko-KR" sz="2400" spc="-150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2400" spc="-15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⇒ 서울시 상권의 광범위한 매출 범위를 고려할 때 유의미한 예측범위를 형성</a:t>
            </a:r>
          </a:p>
          <a:p>
            <a:pPr marL="342900" indent="-342900" algn="just">
              <a:lnSpc>
                <a:spcPct val="150000"/>
              </a:lnSpc>
              <a:spcBef>
                <a:spcPct val="0"/>
              </a:spcBef>
              <a:buFontTx/>
              <a:buChar char="-"/>
            </a:pPr>
            <a:endParaRPr lang="en-US" altLang="ko-KR" sz="2400" spc="-150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grpSp>
        <p:nvGrpSpPr>
          <p:cNvPr id="17" name="Group 8">
            <a:extLst>
              <a:ext uri="{FF2B5EF4-FFF2-40B4-BE49-F238E27FC236}">
                <a16:creationId xmlns:a16="http://schemas.microsoft.com/office/drawing/2014/main" id="{6DEF67E1-FB15-1D85-4B39-3A1A3D2FC890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F8221421-DDC7-5663-6E33-713ED02721CC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9" name="TextBox 10">
              <a:extLst>
                <a:ext uri="{FF2B5EF4-FFF2-40B4-BE49-F238E27FC236}">
                  <a16:creationId xmlns:a16="http://schemas.microsoft.com/office/drawing/2014/main" id="{A3B6820E-AF7A-0BD9-1B3E-D42331C29D17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 dirty="0"/>
            </a:p>
          </p:txBody>
        </p:sp>
      </p:grpSp>
      <p:sp>
        <p:nvSpPr>
          <p:cNvPr id="21" name="TextBox 11">
            <a:extLst>
              <a:ext uri="{FF2B5EF4-FFF2-40B4-BE49-F238E27FC236}">
                <a16:creationId xmlns:a16="http://schemas.microsoft.com/office/drawing/2014/main" id="{1C66F615-7B4F-39B0-4C51-149052266EB1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13</a:t>
            </a:r>
          </a:p>
        </p:txBody>
      </p:sp>
      <p:sp>
        <p:nvSpPr>
          <p:cNvPr id="24" name="TextBox 11">
            <a:extLst>
              <a:ext uri="{FF2B5EF4-FFF2-40B4-BE49-F238E27FC236}">
                <a16:creationId xmlns:a16="http://schemas.microsoft.com/office/drawing/2014/main" id="{73E07919-1EA8-8B0F-409D-190BB819803A}"/>
              </a:ext>
            </a:extLst>
          </p:cNvPr>
          <p:cNvSpPr txBox="1"/>
          <p:nvPr/>
        </p:nvSpPr>
        <p:spPr>
          <a:xfrm>
            <a:off x="7224712" y="2960158"/>
            <a:ext cx="5119688" cy="378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altLang="ko-KR" sz="40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ML </a:t>
            </a:r>
            <a:r>
              <a:rPr lang="ko-KR" altLang="en-US" sz="40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모델</a:t>
            </a:r>
            <a:r>
              <a:rPr lang="en-US" altLang="ko-KR" sz="40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ko-KR" altLang="en-US" sz="40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구축 과정 </a:t>
            </a:r>
            <a:endParaRPr lang="en-US" altLang="ko-KR" sz="40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152B4C1-6A67-D423-AD1F-9B45BE68363B}"/>
              </a:ext>
            </a:extLst>
          </p:cNvPr>
          <p:cNvGrpSpPr/>
          <p:nvPr/>
        </p:nvGrpSpPr>
        <p:grpSpPr>
          <a:xfrm>
            <a:off x="2009918" y="3830330"/>
            <a:ext cx="14268163" cy="461665"/>
            <a:chOff x="1600200" y="4189869"/>
            <a:chExt cx="14268163" cy="461665"/>
          </a:xfrm>
        </p:grpSpPr>
        <p:sp>
          <p:nvSpPr>
            <p:cNvPr id="30" name="TextBox 11">
              <a:extLst>
                <a:ext uri="{FF2B5EF4-FFF2-40B4-BE49-F238E27FC236}">
                  <a16:creationId xmlns:a16="http://schemas.microsoft.com/office/drawing/2014/main" id="{8B6DA1B1-8199-C10F-F5F8-3429A9BEDCF1}"/>
                </a:ext>
              </a:extLst>
            </p:cNvPr>
            <p:cNvSpPr txBox="1"/>
            <p:nvPr/>
          </p:nvSpPr>
          <p:spPr>
            <a:xfrm>
              <a:off x="1600200" y="4271023"/>
              <a:ext cx="5867400" cy="3334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639"/>
                </a:lnSpc>
                <a:spcBef>
                  <a:spcPct val="0"/>
                </a:spcBef>
              </a:pPr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1. </a:t>
              </a:r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데이터 수집 및 </a:t>
              </a:r>
              <a:r>
                <a:rPr lang="ko-KR" altLang="en-US" sz="2400" dirty="0" err="1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전처리</a:t>
              </a:r>
              <a:endPara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endParaRPr>
            </a:p>
          </p:txBody>
        </p:sp>
        <p:sp>
          <p:nvSpPr>
            <p:cNvPr id="33" name="TextBox 11">
              <a:extLst>
                <a:ext uri="{FF2B5EF4-FFF2-40B4-BE49-F238E27FC236}">
                  <a16:creationId xmlns:a16="http://schemas.microsoft.com/office/drawing/2014/main" id="{5E0E60A5-2F1A-5B32-8B7C-D926C5EE4B96}"/>
                </a:ext>
              </a:extLst>
            </p:cNvPr>
            <p:cNvSpPr txBox="1"/>
            <p:nvPr/>
          </p:nvSpPr>
          <p:spPr>
            <a:xfrm>
              <a:off x="5829300" y="4298873"/>
              <a:ext cx="6477000" cy="3526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639"/>
                </a:lnSpc>
                <a:spcBef>
                  <a:spcPct val="0"/>
                </a:spcBef>
              </a:pPr>
              <a:r>
                <a:rPr lang="en-US" altLang="ko-KR" sz="3200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2. </a:t>
              </a:r>
              <a:r>
                <a:rPr lang="ko-KR" altLang="en-US" sz="3200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분석 모델 선정 및 학습</a:t>
              </a:r>
              <a:r>
                <a:rPr lang="en-US" altLang="ko-KR" sz="3200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(Modeling)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9B65E8A-A4DE-E0D1-A4D9-552A1B3574D9}"/>
                </a:ext>
              </a:extLst>
            </p:cNvPr>
            <p:cNvSpPr txBox="1"/>
            <p:nvPr/>
          </p:nvSpPr>
          <p:spPr>
            <a:xfrm>
              <a:off x="13488388" y="4189869"/>
              <a:ext cx="237997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3. </a:t>
              </a:r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모델 성능</a:t>
              </a:r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 </a:t>
              </a:r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평가</a:t>
              </a:r>
              <a:endPara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632F01B-494D-99BF-E9A9-8301AF8C2837}"/>
              </a:ext>
            </a:extLst>
          </p:cNvPr>
          <p:cNvSpPr txBox="1"/>
          <p:nvPr/>
        </p:nvSpPr>
        <p:spPr>
          <a:xfrm>
            <a:off x="1376362" y="4896097"/>
            <a:ext cx="6548438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spcBef>
                <a:spcPct val="0"/>
              </a:spcBef>
            </a:pPr>
            <a:r>
              <a:rPr lang="ko-KR" altLang="en-US" sz="32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예상매출액</a:t>
            </a:r>
            <a:endParaRPr lang="en-US" altLang="ko-KR" sz="32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7A67F5F-07B7-BBC5-E188-875CD4CA3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0" y="4599552"/>
            <a:ext cx="5419582" cy="536402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6">
            <a:extLst>
              <a:ext uri="{FF2B5EF4-FFF2-40B4-BE49-F238E27FC236}">
                <a16:creationId xmlns:a16="http://schemas.microsoft.com/office/drawing/2014/main" id="{C6464847-34D4-4614-AEDA-C387F7125F5D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grpSp>
        <p:nvGrpSpPr>
          <p:cNvPr id="2" name="Group 8">
            <a:extLst>
              <a:ext uri="{FF2B5EF4-FFF2-40B4-BE49-F238E27FC236}">
                <a16:creationId xmlns:a16="http://schemas.microsoft.com/office/drawing/2014/main" id="{BA65479A-C6FD-A05E-0FB2-F0FFD3A44315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3" name="Freeform 9">
              <a:extLst>
                <a:ext uri="{FF2B5EF4-FFF2-40B4-BE49-F238E27FC236}">
                  <a16:creationId xmlns:a16="http://schemas.microsoft.com/office/drawing/2014/main" id="{3FDE7B4D-3414-2779-1DC4-6F9F41C4E703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10">
              <a:extLst>
                <a:ext uri="{FF2B5EF4-FFF2-40B4-BE49-F238E27FC236}">
                  <a16:creationId xmlns:a16="http://schemas.microsoft.com/office/drawing/2014/main" id="{23CB49AF-0080-7066-3377-C654D548EF09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5" name="TextBox 11">
            <a:extLst>
              <a:ext uri="{FF2B5EF4-FFF2-40B4-BE49-F238E27FC236}">
                <a16:creationId xmlns:a16="http://schemas.microsoft.com/office/drawing/2014/main" id="{D7A6B4B9-A8BB-D1EE-3153-58D946D77E4C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14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D3393F3A-D7A4-8D83-9CEC-1B08170A3F2C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Data Analysis Process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43F784E-FF84-5C8C-B6C2-8B3348DD2899}"/>
              </a:ext>
            </a:extLst>
          </p:cNvPr>
          <p:cNvSpPr txBox="1"/>
          <p:nvPr/>
        </p:nvSpPr>
        <p:spPr>
          <a:xfrm>
            <a:off x="8991600" y="5390935"/>
            <a:ext cx="9055788" cy="38164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표준화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</a:t>
            </a:r>
            <a:r>
              <a:rPr lang="en-US" altLang="ko-KR" sz="2400" spc="-15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StandardScaler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) : 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매출액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억 단위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)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와 점포 수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개 단위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)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등과 같이 판이한 단위를 평균 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0, 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표준편차 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1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로 맞춰 모델의 학습 속도와 안정성을 확보</a:t>
            </a:r>
            <a:endParaRPr lang="en-US" altLang="ko-KR" sz="2400" spc="-15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indent="-342900" algn="just">
              <a:lnSpc>
                <a:spcPct val="150000"/>
              </a:lnSpc>
              <a:spcBef>
                <a:spcPct val="0"/>
              </a:spcBef>
              <a:buFontTx/>
              <a:buChar char="-"/>
            </a:pP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훈련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/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테스트 분리 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: 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데이터를 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8:2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로 나누어 모델이 한 번도 보지 못한  데이터로 실전 테스트를 </a:t>
            </a:r>
            <a:r>
              <a:rPr lang="ko-KR" altLang="en-US" sz="2400" spc="-15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치르도록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설계</a:t>
            </a:r>
            <a:endParaRPr lang="en-US" altLang="ko-KR" sz="2400" spc="-15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lvl="1" indent="-342900">
              <a:lnSpc>
                <a:spcPct val="150000"/>
              </a:lnSpc>
              <a:buFontTx/>
              <a:buChar char="-"/>
            </a:pPr>
            <a:r>
              <a:rPr lang="en-US" altLang="ko-KR" sz="2400" spc="-15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XGBoost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채택 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: 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유동인구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매출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점포 수 사이의 복잡한 비선형 관계를 학습하는 데 최적화됨</a:t>
            </a:r>
            <a:endParaRPr lang="en-US" altLang="ko-KR" sz="2400" spc="-15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ct val="150000"/>
              </a:lnSpc>
              <a:buFontTx/>
              <a:buChar char="-"/>
            </a:pP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이상치에 강하며</a:t>
            </a:r>
            <a:r>
              <a:rPr lang="en-US" altLang="ko-KR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400" spc="-15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변수 중요도를 통해 성공 요인을 수학적으로 증명 가능함</a:t>
            </a:r>
            <a:endParaRPr lang="en-US" altLang="ko-KR" sz="2400" spc="-15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sp>
        <p:nvSpPr>
          <p:cNvPr id="33" name="TextBox 11">
            <a:extLst>
              <a:ext uri="{FF2B5EF4-FFF2-40B4-BE49-F238E27FC236}">
                <a16:creationId xmlns:a16="http://schemas.microsoft.com/office/drawing/2014/main" id="{07DAC262-8D3E-3503-4DA9-E3D9FEC85E4C}"/>
              </a:ext>
            </a:extLst>
          </p:cNvPr>
          <p:cNvSpPr txBox="1"/>
          <p:nvPr/>
        </p:nvSpPr>
        <p:spPr>
          <a:xfrm>
            <a:off x="7224712" y="2960158"/>
            <a:ext cx="5119688" cy="378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altLang="ko-KR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ML </a:t>
            </a:r>
            <a:r>
              <a:rPr lang="ko-KR" altLang="en-US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모델</a:t>
            </a:r>
            <a:r>
              <a:rPr lang="en-US" altLang="ko-KR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ko-KR" altLang="en-US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구축 과정 </a:t>
            </a:r>
            <a:endParaRPr lang="en-US" altLang="ko-KR" sz="4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9C595A1-73DC-563D-853B-101C11B47837}"/>
              </a:ext>
            </a:extLst>
          </p:cNvPr>
          <p:cNvGrpSpPr/>
          <p:nvPr/>
        </p:nvGrpSpPr>
        <p:grpSpPr>
          <a:xfrm>
            <a:off x="2009918" y="3830330"/>
            <a:ext cx="14268163" cy="461665"/>
            <a:chOff x="1600200" y="4189869"/>
            <a:chExt cx="14268163" cy="461665"/>
          </a:xfrm>
        </p:grpSpPr>
        <p:sp>
          <p:nvSpPr>
            <p:cNvPr id="35" name="TextBox 11">
              <a:extLst>
                <a:ext uri="{FF2B5EF4-FFF2-40B4-BE49-F238E27FC236}">
                  <a16:creationId xmlns:a16="http://schemas.microsoft.com/office/drawing/2014/main" id="{6269DFB3-31D2-9515-6F7A-A0BE9113052D}"/>
                </a:ext>
              </a:extLst>
            </p:cNvPr>
            <p:cNvSpPr txBox="1"/>
            <p:nvPr/>
          </p:nvSpPr>
          <p:spPr>
            <a:xfrm>
              <a:off x="1600200" y="4271023"/>
              <a:ext cx="5867400" cy="3334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639"/>
                </a:lnSpc>
                <a:spcBef>
                  <a:spcPct val="0"/>
                </a:spcBef>
              </a:pPr>
              <a:r>
                <a:rPr lang="en-US" altLang="ko-KR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1. </a:t>
              </a:r>
              <a:r>
                <a:rPr lang="ko-KR" altLang="en-US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데이터 수집 및 </a:t>
              </a:r>
              <a:r>
                <a:rPr lang="ko-KR" altLang="en-US" sz="2400" dirty="0" err="1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전처리</a:t>
              </a:r>
              <a:endPara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endParaRPr>
            </a:p>
          </p:txBody>
        </p:sp>
        <p:sp>
          <p:nvSpPr>
            <p:cNvPr id="36" name="TextBox 11">
              <a:extLst>
                <a:ext uri="{FF2B5EF4-FFF2-40B4-BE49-F238E27FC236}">
                  <a16:creationId xmlns:a16="http://schemas.microsoft.com/office/drawing/2014/main" id="{C18B74CE-8A18-C4F7-E59D-3404C5198DCB}"/>
                </a:ext>
              </a:extLst>
            </p:cNvPr>
            <p:cNvSpPr txBox="1"/>
            <p:nvPr/>
          </p:nvSpPr>
          <p:spPr>
            <a:xfrm>
              <a:off x="5829300" y="4298873"/>
              <a:ext cx="6477000" cy="35266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639"/>
                </a:lnSpc>
                <a:spcBef>
                  <a:spcPct val="0"/>
                </a:spcBef>
              </a:pPr>
              <a:r>
                <a:rPr lang="en-US" altLang="ko-KR" sz="32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2. </a:t>
              </a:r>
              <a:r>
                <a:rPr lang="ko-KR" altLang="en-US" sz="32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분석 모델 선정 및 학습</a:t>
              </a:r>
              <a:r>
                <a:rPr lang="en-US" altLang="ko-KR" sz="32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(Modeling)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209DF6F-9888-7989-96E7-0F8A5A07A0AF}"/>
                </a:ext>
              </a:extLst>
            </p:cNvPr>
            <p:cNvSpPr txBox="1"/>
            <p:nvPr/>
          </p:nvSpPr>
          <p:spPr>
            <a:xfrm>
              <a:off x="13488388" y="4189869"/>
              <a:ext cx="2379975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3. </a:t>
              </a:r>
              <a:r>
                <a:rPr lang="ko-KR" altLang="en-US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모델 성능</a:t>
              </a:r>
              <a:r>
                <a:rPr lang="en-US" altLang="ko-KR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 </a:t>
              </a:r>
              <a:r>
                <a:rPr lang="ko-KR" altLang="en-US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sym typeface="Work Sans Bold"/>
                </a:rPr>
                <a:t>평가</a:t>
              </a:r>
              <a:endPara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8C5D82DF-6BAD-6148-89E8-897C7B4F2D1B}"/>
              </a:ext>
            </a:extLst>
          </p:cNvPr>
          <p:cNvSpPr txBox="1"/>
          <p:nvPr/>
        </p:nvSpPr>
        <p:spPr>
          <a:xfrm>
            <a:off x="8958262" y="4762302"/>
            <a:ext cx="332835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spcBef>
                <a:spcPct val="0"/>
              </a:spcBef>
            </a:pPr>
            <a:r>
              <a:rPr lang="ko-KR" altLang="en-US" sz="32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창업성공확률</a:t>
            </a:r>
          </a:p>
        </p:txBody>
      </p:sp>
      <p:pic>
        <p:nvPicPr>
          <p:cNvPr id="3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9933" y="4794113"/>
            <a:ext cx="6767370" cy="5019365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0" name="그룹 39">
            <a:extLst>
              <a:ext uri="{FF2B5EF4-FFF2-40B4-BE49-F238E27FC236}">
                <a16:creationId xmlns:a16="http://schemas.microsoft.com/office/drawing/2014/main" id="{DBAF1194-55AD-1E71-9557-A914E0D15F19}"/>
              </a:ext>
            </a:extLst>
          </p:cNvPr>
          <p:cNvGrpSpPr/>
          <p:nvPr/>
        </p:nvGrpSpPr>
        <p:grpSpPr>
          <a:xfrm>
            <a:off x="1357455" y="4683064"/>
            <a:ext cx="7172325" cy="5232173"/>
            <a:chOff x="8835651" y="4064335"/>
            <a:chExt cx="8658219" cy="5672710"/>
          </a:xfrm>
        </p:grpSpPr>
        <p:pic>
          <p:nvPicPr>
            <p:cNvPr id="41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192"/>
            <a:stretch/>
          </p:blipFill>
          <p:spPr bwMode="auto">
            <a:xfrm>
              <a:off x="8835651" y="4064335"/>
              <a:ext cx="8658219" cy="5672710"/>
            </a:xfrm>
            <a:prstGeom prst="rect">
              <a:avLst/>
            </a:prstGeom>
            <a:noFill/>
            <a:ln w="57150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2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34475" y="8429395"/>
              <a:ext cx="5116788" cy="1031657"/>
            </a:xfrm>
            <a:prstGeom prst="rect">
              <a:avLst/>
            </a:prstGeom>
            <a:noFill/>
            <a:ln w="57150">
              <a:solidFill>
                <a:schemeClr val="accent2">
                  <a:lumMod val="75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16959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D6C00542-AFE2-9DB5-397C-D3B59A2ABE3A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F48C1F79-D7E0-CA3C-FF82-954006DE7B25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6" name="Freeform 9">
              <a:extLst>
                <a:ext uri="{FF2B5EF4-FFF2-40B4-BE49-F238E27FC236}">
                  <a16:creationId xmlns:a16="http://schemas.microsoft.com/office/drawing/2014/main" id="{D228E682-9B29-585D-9901-3A537B8689D1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7" name="TextBox 10">
              <a:extLst>
                <a:ext uri="{FF2B5EF4-FFF2-40B4-BE49-F238E27FC236}">
                  <a16:creationId xmlns:a16="http://schemas.microsoft.com/office/drawing/2014/main" id="{14304954-D657-E897-BEF0-CB67F5F11B09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0" name="TextBox 11">
            <a:extLst>
              <a:ext uri="{FF2B5EF4-FFF2-40B4-BE49-F238E27FC236}">
                <a16:creationId xmlns:a16="http://schemas.microsoft.com/office/drawing/2014/main" id="{6F016BDE-2E24-489F-1635-3040C9435B0A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15</a:t>
            </a:r>
          </a:p>
        </p:txBody>
      </p:sp>
      <p:sp>
        <p:nvSpPr>
          <p:cNvPr id="27" name="TextBox 11">
            <a:extLst>
              <a:ext uri="{FF2B5EF4-FFF2-40B4-BE49-F238E27FC236}">
                <a16:creationId xmlns:a16="http://schemas.microsoft.com/office/drawing/2014/main" id="{86DD2ABC-AEA9-20C2-4A56-4E17988073AE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Data Analysis Process</a:t>
            </a:r>
          </a:p>
        </p:txBody>
      </p:sp>
      <p:sp>
        <p:nvSpPr>
          <p:cNvPr id="2048" name="TextBox 11">
            <a:extLst>
              <a:ext uri="{FF2B5EF4-FFF2-40B4-BE49-F238E27FC236}">
                <a16:creationId xmlns:a16="http://schemas.microsoft.com/office/drawing/2014/main" id="{50D60D1A-75D6-52FD-1AFF-AEA8819B1309}"/>
              </a:ext>
            </a:extLst>
          </p:cNvPr>
          <p:cNvSpPr txBox="1"/>
          <p:nvPr/>
        </p:nvSpPr>
        <p:spPr>
          <a:xfrm>
            <a:off x="7224712" y="2960158"/>
            <a:ext cx="5119688" cy="378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altLang="ko-KR" sz="40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ML </a:t>
            </a:r>
            <a:r>
              <a:rPr lang="ko-KR" altLang="en-US" sz="40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모델</a:t>
            </a:r>
            <a:r>
              <a:rPr lang="en-US" altLang="ko-KR" sz="40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ko-KR" altLang="en-US" sz="40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구축 과정 </a:t>
            </a:r>
            <a:endParaRPr lang="en-US" altLang="ko-KR" sz="40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grpSp>
        <p:nvGrpSpPr>
          <p:cNvPr id="2049" name="그룹 2048">
            <a:extLst>
              <a:ext uri="{FF2B5EF4-FFF2-40B4-BE49-F238E27FC236}">
                <a16:creationId xmlns:a16="http://schemas.microsoft.com/office/drawing/2014/main" id="{2FE27F6E-823E-0305-F8CE-663D41D53FF2}"/>
              </a:ext>
            </a:extLst>
          </p:cNvPr>
          <p:cNvGrpSpPr/>
          <p:nvPr/>
        </p:nvGrpSpPr>
        <p:grpSpPr>
          <a:xfrm>
            <a:off x="2009918" y="3830330"/>
            <a:ext cx="14268163" cy="584775"/>
            <a:chOff x="1600200" y="4189869"/>
            <a:chExt cx="14268163" cy="584775"/>
          </a:xfrm>
        </p:grpSpPr>
        <p:sp>
          <p:nvSpPr>
            <p:cNvPr id="2052" name="TextBox 11">
              <a:extLst>
                <a:ext uri="{FF2B5EF4-FFF2-40B4-BE49-F238E27FC236}">
                  <a16:creationId xmlns:a16="http://schemas.microsoft.com/office/drawing/2014/main" id="{A14FDA76-8324-236F-71B1-B668F94CA89A}"/>
                </a:ext>
              </a:extLst>
            </p:cNvPr>
            <p:cNvSpPr txBox="1"/>
            <p:nvPr/>
          </p:nvSpPr>
          <p:spPr>
            <a:xfrm>
              <a:off x="1600200" y="4271023"/>
              <a:ext cx="5867400" cy="3334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639"/>
                </a:lnSpc>
                <a:spcBef>
                  <a:spcPct val="0"/>
                </a:spcBef>
              </a:pPr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1. </a:t>
              </a:r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데이터 수집 및 </a:t>
              </a:r>
              <a:r>
                <a:rPr lang="ko-KR" altLang="en-US" sz="2400" dirty="0" err="1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전처리</a:t>
              </a:r>
              <a:endPara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endParaRPr>
            </a:p>
          </p:txBody>
        </p:sp>
        <p:sp>
          <p:nvSpPr>
            <p:cNvPr id="2053" name="TextBox 11">
              <a:extLst>
                <a:ext uri="{FF2B5EF4-FFF2-40B4-BE49-F238E27FC236}">
                  <a16:creationId xmlns:a16="http://schemas.microsoft.com/office/drawing/2014/main" id="{E31ECB6C-9429-1117-3D10-CDB2EBA80BF4}"/>
                </a:ext>
              </a:extLst>
            </p:cNvPr>
            <p:cNvSpPr txBox="1"/>
            <p:nvPr/>
          </p:nvSpPr>
          <p:spPr>
            <a:xfrm>
              <a:off x="5829300" y="4298873"/>
              <a:ext cx="6477000" cy="3334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639"/>
                </a:lnSpc>
                <a:spcBef>
                  <a:spcPct val="0"/>
                </a:spcBef>
              </a:pPr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2. </a:t>
              </a:r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분석 모델 선정 및 학습</a:t>
              </a:r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(Modeling)</a:t>
              </a:r>
            </a:p>
          </p:txBody>
        </p:sp>
        <p:sp>
          <p:nvSpPr>
            <p:cNvPr id="2054" name="TextBox 2053">
              <a:extLst>
                <a:ext uri="{FF2B5EF4-FFF2-40B4-BE49-F238E27FC236}">
                  <a16:creationId xmlns:a16="http://schemas.microsoft.com/office/drawing/2014/main" id="{3E508C21-A043-3A4C-4402-1FAFE1DBF56F}"/>
                </a:ext>
              </a:extLst>
            </p:cNvPr>
            <p:cNvSpPr txBox="1"/>
            <p:nvPr/>
          </p:nvSpPr>
          <p:spPr>
            <a:xfrm>
              <a:off x="12306300" y="4189869"/>
              <a:ext cx="356206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3200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sym typeface="Work Sans Bold"/>
                </a:rPr>
                <a:t>3. </a:t>
              </a:r>
              <a:r>
                <a:rPr lang="ko-KR" altLang="en-US" sz="3200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sym typeface="Work Sans Bold"/>
                </a:rPr>
                <a:t>모델 성능</a:t>
              </a:r>
              <a:r>
                <a:rPr lang="en-US" altLang="ko-KR" sz="3200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sym typeface="Work Sans Bold"/>
                </a:rPr>
                <a:t> </a:t>
              </a:r>
              <a:r>
                <a:rPr lang="ko-KR" altLang="en-US" sz="3200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sym typeface="Work Sans Bold"/>
                </a:rPr>
                <a:t>평가</a:t>
              </a:r>
              <a:endParaRPr lang="ko-KR" altLang="en-US" sz="3200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</a:endParaRPr>
            </a:p>
          </p:txBody>
        </p:sp>
      </p:grpSp>
      <p:sp>
        <p:nvSpPr>
          <p:cNvPr id="2055" name="부제목 2">
            <a:extLst>
              <a:ext uri="{FF2B5EF4-FFF2-40B4-BE49-F238E27FC236}">
                <a16:creationId xmlns:a16="http://schemas.microsoft.com/office/drawing/2014/main" id="{81679B66-8CAF-EA18-1A1F-12F5FACF8785}"/>
              </a:ext>
            </a:extLst>
          </p:cNvPr>
          <p:cNvSpPr txBox="1">
            <a:spLocks/>
          </p:cNvSpPr>
          <p:nvPr/>
        </p:nvSpPr>
        <p:spPr>
          <a:xfrm>
            <a:off x="1619251" y="5626180"/>
            <a:ext cx="7543799" cy="293687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Tx/>
              <a:buChar char="-"/>
            </a:pP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예측한 값과 </a:t>
            </a:r>
            <a:r>
              <a:rPr lang="ko-KR" altLang="en-US" sz="240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실제값이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얼마나 차이가 나는지 </a:t>
            </a:r>
            <a:r>
              <a:rPr lang="ko-KR" altLang="en-US" sz="240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잔차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분석 실행</a:t>
            </a:r>
            <a:endParaRPr lang="en-US" altLang="ko-KR" sz="2400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대부분의 값들이 예측한 값인 빨간 점선 주변에 있다</a:t>
            </a:r>
            <a:endParaRPr lang="en-US" altLang="ko-KR" sz="2400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240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예측값과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동떨어진 값들도 있으나 홍대나 </a:t>
            </a:r>
            <a:r>
              <a:rPr lang="ko-KR" altLang="en-US" sz="240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명동같은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데이터가 설명할 수 없는 초거대 상권일 가능성</a:t>
            </a:r>
            <a:endParaRPr lang="en-US" altLang="ko-KR" sz="2400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</a:endParaRPr>
          </a:p>
        </p:txBody>
      </p:sp>
      <p:sp>
        <p:nvSpPr>
          <p:cNvPr id="2056" name="TextBox 2055">
            <a:extLst>
              <a:ext uri="{FF2B5EF4-FFF2-40B4-BE49-F238E27FC236}">
                <a16:creationId xmlns:a16="http://schemas.microsoft.com/office/drawing/2014/main" id="{5D5B426C-993B-F1E4-84D8-4BF7B560EE4E}"/>
              </a:ext>
            </a:extLst>
          </p:cNvPr>
          <p:cNvSpPr txBox="1"/>
          <p:nvPr/>
        </p:nvSpPr>
        <p:spPr>
          <a:xfrm>
            <a:off x="1957531" y="5053093"/>
            <a:ext cx="6548438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spcBef>
                <a:spcPct val="0"/>
              </a:spcBef>
            </a:pPr>
            <a:r>
              <a:rPr lang="ko-KR" altLang="en-US" sz="32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예상매출액</a:t>
            </a:r>
            <a:endParaRPr lang="en-US" altLang="ko-KR" sz="32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pic>
        <p:nvPicPr>
          <p:cNvPr id="2063" name="그림 2062">
            <a:extLst>
              <a:ext uri="{FF2B5EF4-FFF2-40B4-BE49-F238E27FC236}">
                <a16:creationId xmlns:a16="http://schemas.microsoft.com/office/drawing/2014/main" id="{8CC09E91-99AE-5FA8-3570-8A3C0A92A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2033" y="5015972"/>
            <a:ext cx="619934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4373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D93D3C-4412-554F-53A9-187FA9C87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D3BD6CDB-122A-10AB-2A40-40C985DAD6F5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grpSp>
        <p:nvGrpSpPr>
          <p:cNvPr id="5" name="Group 8">
            <a:extLst>
              <a:ext uri="{FF2B5EF4-FFF2-40B4-BE49-F238E27FC236}">
                <a16:creationId xmlns:a16="http://schemas.microsoft.com/office/drawing/2014/main" id="{47C0A79A-B387-5C91-DB99-3EF12AA77728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6" name="Freeform 9">
              <a:extLst>
                <a:ext uri="{FF2B5EF4-FFF2-40B4-BE49-F238E27FC236}">
                  <a16:creationId xmlns:a16="http://schemas.microsoft.com/office/drawing/2014/main" id="{8F0C5AFF-8AF9-4AB4-0A62-1632AA84193D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7" name="TextBox 10">
              <a:extLst>
                <a:ext uri="{FF2B5EF4-FFF2-40B4-BE49-F238E27FC236}">
                  <a16:creationId xmlns:a16="http://schemas.microsoft.com/office/drawing/2014/main" id="{E67DAA37-FBE8-6594-E55F-E346C2FAA20E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0" name="TextBox 11">
            <a:extLst>
              <a:ext uri="{FF2B5EF4-FFF2-40B4-BE49-F238E27FC236}">
                <a16:creationId xmlns:a16="http://schemas.microsoft.com/office/drawing/2014/main" id="{22444BB1-843A-5E9A-D996-A4CE71F007DD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16</a:t>
            </a:r>
          </a:p>
        </p:txBody>
      </p:sp>
      <p:sp>
        <p:nvSpPr>
          <p:cNvPr id="27" name="TextBox 11">
            <a:extLst>
              <a:ext uri="{FF2B5EF4-FFF2-40B4-BE49-F238E27FC236}">
                <a16:creationId xmlns:a16="http://schemas.microsoft.com/office/drawing/2014/main" id="{F78B0BED-85CE-ED58-D028-F059B30BF95C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Data Analysis Process</a:t>
            </a:r>
          </a:p>
        </p:txBody>
      </p:sp>
      <p:sp>
        <p:nvSpPr>
          <p:cNvPr id="13" name="TextBox 11">
            <a:extLst>
              <a:ext uri="{FF2B5EF4-FFF2-40B4-BE49-F238E27FC236}">
                <a16:creationId xmlns:a16="http://schemas.microsoft.com/office/drawing/2014/main" id="{4E4FB447-ED6E-F95A-F63A-C5A699D18E5F}"/>
              </a:ext>
            </a:extLst>
          </p:cNvPr>
          <p:cNvSpPr txBox="1"/>
          <p:nvPr/>
        </p:nvSpPr>
        <p:spPr>
          <a:xfrm>
            <a:off x="7224712" y="2960158"/>
            <a:ext cx="5119688" cy="378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altLang="ko-KR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ML </a:t>
            </a:r>
            <a:r>
              <a:rPr lang="ko-KR" altLang="en-US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모델</a:t>
            </a:r>
            <a:r>
              <a:rPr lang="en-US" altLang="ko-KR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ko-KR" altLang="en-US" sz="4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구축 과정 </a:t>
            </a:r>
            <a:endParaRPr lang="en-US" altLang="ko-KR" sz="4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869C0853-6710-CA30-8B65-0C1F78713812}"/>
              </a:ext>
            </a:extLst>
          </p:cNvPr>
          <p:cNvGrpSpPr/>
          <p:nvPr/>
        </p:nvGrpSpPr>
        <p:grpSpPr>
          <a:xfrm>
            <a:off x="2009918" y="3830330"/>
            <a:ext cx="14268163" cy="584775"/>
            <a:chOff x="1600200" y="4189869"/>
            <a:chExt cx="14268163" cy="584775"/>
          </a:xfrm>
        </p:grpSpPr>
        <p:sp>
          <p:nvSpPr>
            <p:cNvPr id="17" name="TextBox 11">
              <a:extLst>
                <a:ext uri="{FF2B5EF4-FFF2-40B4-BE49-F238E27FC236}">
                  <a16:creationId xmlns:a16="http://schemas.microsoft.com/office/drawing/2014/main" id="{0DCDDA3B-F586-FE2D-F6FC-D077EC214E13}"/>
                </a:ext>
              </a:extLst>
            </p:cNvPr>
            <p:cNvSpPr txBox="1"/>
            <p:nvPr/>
          </p:nvSpPr>
          <p:spPr>
            <a:xfrm>
              <a:off x="1600200" y="4271023"/>
              <a:ext cx="5867400" cy="3334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639"/>
                </a:lnSpc>
                <a:spcBef>
                  <a:spcPct val="0"/>
                </a:spcBef>
              </a:pPr>
              <a:r>
                <a:rPr lang="en-US" altLang="ko-KR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1. </a:t>
              </a:r>
              <a:r>
                <a:rPr lang="ko-KR" altLang="en-US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데이터 수집 및 </a:t>
              </a:r>
              <a:r>
                <a:rPr lang="ko-KR" altLang="en-US" sz="2400" dirty="0" err="1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전처리</a:t>
              </a:r>
              <a:endPara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endParaRPr>
            </a:p>
          </p:txBody>
        </p:sp>
        <p:sp>
          <p:nvSpPr>
            <p:cNvPr id="21" name="TextBox 11">
              <a:extLst>
                <a:ext uri="{FF2B5EF4-FFF2-40B4-BE49-F238E27FC236}">
                  <a16:creationId xmlns:a16="http://schemas.microsoft.com/office/drawing/2014/main" id="{0B146937-A96F-22D7-0CA6-ADC87162543B}"/>
                </a:ext>
              </a:extLst>
            </p:cNvPr>
            <p:cNvSpPr txBox="1"/>
            <p:nvPr/>
          </p:nvSpPr>
          <p:spPr>
            <a:xfrm>
              <a:off x="5829300" y="4298873"/>
              <a:ext cx="6477000" cy="33342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2639"/>
                </a:lnSpc>
                <a:spcBef>
                  <a:spcPct val="0"/>
                </a:spcBef>
              </a:pPr>
              <a:r>
                <a:rPr lang="en-US" altLang="ko-KR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2. </a:t>
              </a:r>
              <a:r>
                <a:rPr lang="ko-KR" altLang="en-US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분석 모델 선정 및 학습</a:t>
              </a:r>
              <a:r>
                <a:rPr lang="en-US" altLang="ko-KR" sz="24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(Modeling)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6DBFE5E-A249-0A5F-60A3-B83704615E6D}"/>
                </a:ext>
              </a:extLst>
            </p:cNvPr>
            <p:cNvSpPr txBox="1"/>
            <p:nvPr/>
          </p:nvSpPr>
          <p:spPr>
            <a:xfrm>
              <a:off x="12306300" y="4189869"/>
              <a:ext cx="356206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32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sym typeface="Work Sans Bold"/>
                </a:rPr>
                <a:t>3. </a:t>
              </a:r>
              <a:r>
                <a:rPr lang="ko-KR" altLang="en-US" sz="32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sym typeface="Work Sans Bold"/>
                </a:rPr>
                <a:t>모델 성능</a:t>
              </a:r>
              <a:r>
                <a:rPr lang="en-US" altLang="ko-KR" sz="32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sym typeface="Work Sans Bold"/>
                </a:rPr>
                <a:t> </a:t>
              </a:r>
              <a:r>
                <a:rPr lang="ko-KR" altLang="en-US" sz="32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sym typeface="Work Sans Bold"/>
                </a:rPr>
                <a:t>평가</a:t>
              </a:r>
              <a:endParaRPr lang="ko-KR" altLang="en-US" sz="32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9594D45-1E6D-4B0D-997F-EC22E1DF48DC}"/>
              </a:ext>
            </a:extLst>
          </p:cNvPr>
          <p:cNvSpPr txBox="1"/>
          <p:nvPr/>
        </p:nvSpPr>
        <p:spPr>
          <a:xfrm>
            <a:off x="9869212" y="5343619"/>
            <a:ext cx="684085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spcBef>
                <a:spcPct val="0"/>
              </a:spcBef>
              <a:buFontTx/>
              <a:buChar char="-"/>
            </a:pP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초기 정확도가 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97.8%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로 비정상적으로 높게 나와 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'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데이터 유출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' 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의심</a:t>
            </a:r>
            <a:endParaRPr lang="en-US" altLang="ko-KR" sz="24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indent="-342900" algn="just">
              <a:spcBef>
                <a:spcPct val="0"/>
              </a:spcBef>
              <a:buFontTx/>
              <a:buChar char="-"/>
            </a:pP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정답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(Y)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의 근거였던 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'</a:t>
            </a:r>
            <a:r>
              <a:rPr lang="ko-KR" altLang="en-US" sz="24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폐업률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' 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등이 문제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(X)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에도 포함되어 답을 알고 푸는 상태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→ 상권 환경 변수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인구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소득 등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)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만으로 </a:t>
            </a:r>
            <a:r>
              <a:rPr lang="ko-KR" altLang="en-US" sz="24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재학습함</a:t>
            </a:r>
            <a:endParaRPr lang="en-US" altLang="ko-KR" sz="24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grpSp>
        <p:nvGrpSpPr>
          <p:cNvPr id="2062" name="그룹 2061">
            <a:extLst>
              <a:ext uri="{FF2B5EF4-FFF2-40B4-BE49-F238E27FC236}">
                <a16:creationId xmlns:a16="http://schemas.microsoft.com/office/drawing/2014/main" id="{666699F9-A962-4128-711D-ABC063A80326}"/>
              </a:ext>
            </a:extLst>
          </p:cNvPr>
          <p:cNvGrpSpPr/>
          <p:nvPr/>
        </p:nvGrpSpPr>
        <p:grpSpPr>
          <a:xfrm>
            <a:off x="10129488" y="6852854"/>
            <a:ext cx="6715162" cy="1654299"/>
            <a:chOff x="9201079" y="6314492"/>
            <a:chExt cx="6715162" cy="1654299"/>
          </a:xfrm>
        </p:grpSpPr>
        <p:sp>
          <p:nvSpPr>
            <p:cNvPr id="25" name="TextBox 11">
              <a:extLst>
                <a:ext uri="{FF2B5EF4-FFF2-40B4-BE49-F238E27FC236}">
                  <a16:creationId xmlns:a16="http://schemas.microsoft.com/office/drawing/2014/main" id="{19594D45-1E6D-4B0D-997F-EC22E1DF48DC}"/>
                </a:ext>
              </a:extLst>
            </p:cNvPr>
            <p:cNvSpPr txBox="1"/>
            <p:nvPr/>
          </p:nvSpPr>
          <p:spPr>
            <a:xfrm>
              <a:off x="9201079" y="7207292"/>
              <a:ext cx="4634692" cy="49244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spcBef>
                  <a:spcPct val="0"/>
                </a:spcBef>
              </a:pPr>
              <a:r>
                <a:rPr lang="ko-KR" altLang="en-US" sz="3200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핵심 지표 제외 후 정확도</a:t>
              </a:r>
              <a:endParaRPr lang="en-US" altLang="ko-KR" sz="32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endParaRPr>
            </a:p>
          </p:txBody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C6464847-34D4-4614-AEDA-C387F7125F5D}"/>
                </a:ext>
              </a:extLst>
            </p:cNvPr>
            <p:cNvSpPr txBox="1"/>
            <p:nvPr/>
          </p:nvSpPr>
          <p:spPr>
            <a:xfrm>
              <a:off x="13469759" y="6314492"/>
              <a:ext cx="2446482" cy="165429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15000"/>
                </a:lnSpc>
              </a:pPr>
              <a:r>
                <a:rPr lang="en-US" sz="6600" b="1" spc="-825" dirty="0">
                  <a:solidFill>
                    <a:srgbClr val="E3E2DE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Aileron Heavy"/>
                  <a:sym typeface="Aileron Heavy"/>
                </a:rPr>
                <a:t>86.75</a:t>
              </a:r>
            </a:p>
          </p:txBody>
        </p:sp>
      </p:grpSp>
      <p:grpSp>
        <p:nvGrpSpPr>
          <p:cNvPr id="2058" name="그룹 2057">
            <a:extLst>
              <a:ext uri="{FF2B5EF4-FFF2-40B4-BE49-F238E27FC236}">
                <a16:creationId xmlns:a16="http://schemas.microsoft.com/office/drawing/2014/main" id="{8C0EEC71-EDAA-CE75-DAB4-AA3B3EC02A05}"/>
              </a:ext>
            </a:extLst>
          </p:cNvPr>
          <p:cNvGrpSpPr/>
          <p:nvPr/>
        </p:nvGrpSpPr>
        <p:grpSpPr>
          <a:xfrm>
            <a:off x="748455" y="5385122"/>
            <a:ext cx="8986169" cy="1313939"/>
            <a:chOff x="7937637" y="5931012"/>
            <a:chExt cx="9637259" cy="1548757"/>
          </a:xfrm>
        </p:grpSpPr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37637" y="5931012"/>
              <a:ext cx="9354036" cy="1548757"/>
            </a:xfrm>
            <a:prstGeom prst="rect">
              <a:avLst/>
            </a:prstGeom>
            <a:noFill/>
            <a:ln w="57150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059" name="TextBox 8">
              <a:extLst>
                <a:ext uri="{FF2B5EF4-FFF2-40B4-BE49-F238E27FC236}">
                  <a16:creationId xmlns:a16="http://schemas.microsoft.com/office/drawing/2014/main" id="{BA444878-7860-B46E-A958-A5E02607ADC7}"/>
                </a:ext>
              </a:extLst>
            </p:cNvPr>
            <p:cNvSpPr txBox="1"/>
            <p:nvPr/>
          </p:nvSpPr>
          <p:spPr>
            <a:xfrm>
              <a:off x="10869296" y="6644618"/>
              <a:ext cx="6705600" cy="83515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>
                <a:lnSpc>
                  <a:spcPts val="2859"/>
                </a:lnSpc>
              </a:pPr>
              <a:r>
                <a:rPr lang="en-US" altLang="ko-KR" dirty="0">
                  <a:solidFill>
                    <a:schemeClr val="bg1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: </a:t>
              </a:r>
              <a:r>
                <a:rPr lang="ko-KR" altLang="en-US" dirty="0">
                  <a:solidFill>
                    <a:schemeClr val="bg1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데이터 분할과 무관하게 안정적인 성능</a:t>
              </a:r>
              <a:endParaRPr lang="en-US" altLang="ko-KR" dirty="0">
                <a:solidFill>
                  <a:schemeClr val="bg1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  <a:p>
              <a:pPr marL="0" lvl="1">
                <a:lnSpc>
                  <a:spcPts val="2859"/>
                </a:lnSpc>
              </a:pPr>
              <a:r>
                <a:rPr lang="en-US" altLang="ko-KR" dirty="0">
                  <a:solidFill>
                    <a:schemeClr val="bg1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: </a:t>
              </a:r>
              <a:r>
                <a:rPr lang="ko-KR" altLang="en-US" dirty="0">
                  <a:solidFill>
                    <a:schemeClr val="bg1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표준편차 </a:t>
              </a:r>
              <a:r>
                <a:rPr lang="en-US" altLang="ko-KR" dirty="0">
                  <a:solidFill>
                    <a:schemeClr val="bg1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0.006 → </a:t>
              </a:r>
              <a:r>
                <a:rPr lang="ko-KR" altLang="en-US" dirty="0">
                  <a:solidFill>
                    <a:schemeClr val="bg1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특정 데이터에 치우치지 않은 일반화된 모델</a:t>
              </a:r>
              <a:endParaRPr lang="en-US" altLang="ko-KR" dirty="0">
                <a:solidFill>
                  <a:schemeClr val="bg1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</p:txBody>
        </p:sp>
      </p:grpSp>
      <p:sp>
        <p:nvSpPr>
          <p:cNvPr id="2060" name="TextBox 2059">
            <a:extLst>
              <a:ext uri="{FF2B5EF4-FFF2-40B4-BE49-F238E27FC236}">
                <a16:creationId xmlns:a16="http://schemas.microsoft.com/office/drawing/2014/main" id="{0A40A957-65B6-23B1-3299-8EDB78448745}"/>
              </a:ext>
            </a:extLst>
          </p:cNvPr>
          <p:cNvSpPr txBox="1"/>
          <p:nvPr/>
        </p:nvSpPr>
        <p:spPr>
          <a:xfrm>
            <a:off x="9869212" y="4601550"/>
            <a:ext cx="332835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spcBef>
                <a:spcPct val="0"/>
              </a:spcBef>
            </a:pPr>
            <a:r>
              <a:rPr lang="ko-KR" altLang="en-US" sz="32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창업성공확률</a:t>
            </a:r>
          </a:p>
        </p:txBody>
      </p:sp>
      <p:pic>
        <p:nvPicPr>
          <p:cNvPr id="204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" t="2035" b="-1"/>
          <a:stretch>
            <a:fillRect/>
          </a:stretch>
        </p:blipFill>
        <p:spPr bwMode="auto">
          <a:xfrm>
            <a:off x="1374110" y="6871451"/>
            <a:ext cx="3166668" cy="2645845"/>
          </a:xfrm>
          <a:prstGeom prst="rect">
            <a:avLst/>
          </a:prstGeom>
          <a:noFill/>
          <a:ln w="57150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61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4939455" y="7063144"/>
            <a:ext cx="4531080" cy="18306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lnSpc>
                <a:spcPts val="2859"/>
              </a:lnSpc>
            </a:pP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혼동 행렬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(Confusion Matrix) </a:t>
            </a: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분석</a:t>
            </a:r>
            <a:endParaRPr lang="en-US" altLang="ko-KR" sz="20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정확 분류 다수 → 전반적인 예측 성능 우수</a:t>
            </a:r>
            <a:endParaRPr lang="en-US" altLang="ko-KR" sz="20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오답 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(435</a:t>
            </a: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건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249</a:t>
            </a: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건</a:t>
            </a:r>
            <a:r>
              <a:rPr lang="en-US" altLang="ko-KR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) → </a:t>
            </a:r>
            <a:r>
              <a:rPr lang="ko-KR" altLang="en-US" sz="20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성공이라고 예측했다가 실패하는 경우가 상대적으로 적음</a:t>
            </a:r>
            <a:endParaRPr lang="en-US" altLang="ko-KR" sz="20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23838350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389505-BB3E-B8ED-B929-A65347C64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CF2C59DD-FFD5-30A8-2293-7ECB4014BF24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4547DC34-7506-B785-B35C-CFFCB411B014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60B9CC14-3663-ACD0-B088-3D6199E99048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D96A2705-FC0F-868F-F574-FC0FEF57B713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 dirty="0"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26047D49-0064-2C8B-4E8F-74FA47484AD3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17</a:t>
            </a:r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D377448D-EA9E-61C8-8705-9083BA2FAEA4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Demo</a:t>
            </a:r>
          </a:p>
        </p:txBody>
      </p:sp>
      <p:sp>
        <p:nvSpPr>
          <p:cNvPr id="4" name="TextBox 8">
            <a:extLst>
              <a:ext uri="{FF2B5EF4-FFF2-40B4-BE49-F238E27FC236}">
                <a16:creationId xmlns:a16="http://schemas.microsoft.com/office/drawing/2014/main" id="{DD54778F-DB51-54B3-457F-A8E12D55F91F}"/>
              </a:ext>
            </a:extLst>
          </p:cNvPr>
          <p:cNvSpPr txBox="1"/>
          <p:nvPr/>
        </p:nvSpPr>
        <p:spPr>
          <a:xfrm>
            <a:off x="13792200" y="4076700"/>
            <a:ext cx="4179747" cy="47331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ctr">
              <a:lnSpc>
                <a:spcPct val="150000"/>
              </a:lnSpc>
            </a:pPr>
            <a:r>
              <a:rPr lang="ko-KR" altLang="en-US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상권 통계</a:t>
            </a:r>
            <a:br>
              <a:rPr lang="en-US" altLang="ko-KR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</a:b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▽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자치구</a:t>
            </a: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행정동</a:t>
            </a: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5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업종명</a:t>
            </a: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→ </a:t>
            </a: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‘</a:t>
            </a: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분석하기 </a:t>
            </a: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‘ </a:t>
            </a: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클릭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algn="ctr">
              <a:lnSpc>
                <a:spcPct val="150000"/>
              </a:lnSpc>
            </a:pP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▽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점포 증감률</a:t>
            </a: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경쟁도 지수</a:t>
            </a: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업종 면적 밀도</a:t>
            </a: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점포당 유동인구</a:t>
            </a:r>
            <a:r>
              <a:rPr lang="en-US" altLang="ko-KR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</a:p>
          <a:p>
            <a:pPr marL="0" lvl="1" indent="0" algn="ctr">
              <a:lnSpc>
                <a:spcPct val="150000"/>
              </a:lnSpc>
            </a:pPr>
            <a:r>
              <a:rPr lang="ko-KR" altLang="en-US" sz="25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예상 전망 등급</a:t>
            </a:r>
            <a:endParaRPr lang="en-US" altLang="ko-KR" sz="25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0ED6D0B-7729-8BEE-0E8C-7E9334631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3406929"/>
            <a:ext cx="12552897" cy="584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625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1000" y="4681566"/>
            <a:ext cx="8372906" cy="5770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144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Table</a:t>
            </a:r>
          </a:p>
          <a:p>
            <a:pPr algn="l">
              <a:lnSpc>
                <a:spcPts val="15000"/>
              </a:lnSpc>
            </a:pPr>
            <a:r>
              <a:rPr lang="en-US" sz="144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of Contents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A2CAD81-5D62-4B6D-992C-F44FD3C98230}"/>
              </a:ext>
            </a:extLst>
          </p:cNvPr>
          <p:cNvGrpSpPr/>
          <p:nvPr/>
        </p:nvGrpSpPr>
        <p:grpSpPr>
          <a:xfrm>
            <a:off x="6902976" y="830929"/>
            <a:ext cx="5261266" cy="1820729"/>
            <a:chOff x="8077200" y="839025"/>
            <a:chExt cx="5261266" cy="1820729"/>
          </a:xfrm>
        </p:grpSpPr>
        <p:grpSp>
          <p:nvGrpSpPr>
            <p:cNvPr id="3" name="Group 3"/>
            <p:cNvGrpSpPr/>
            <p:nvPr/>
          </p:nvGrpSpPr>
          <p:grpSpPr>
            <a:xfrm>
              <a:off x="8077200" y="839025"/>
              <a:ext cx="5261266" cy="1067513"/>
              <a:chOff x="0" y="0"/>
              <a:chExt cx="7015022" cy="1423351"/>
            </a:xfrm>
          </p:grpSpPr>
          <p:grpSp>
            <p:nvGrpSpPr>
              <p:cNvPr id="4" name="Group 4"/>
              <p:cNvGrpSpPr/>
              <p:nvPr/>
            </p:nvGrpSpPr>
            <p:grpSpPr>
              <a:xfrm>
                <a:off x="0" y="0"/>
                <a:ext cx="7015022" cy="1423351"/>
                <a:chOff x="0" y="0"/>
                <a:chExt cx="1195732" cy="242615"/>
              </a:xfrm>
            </p:grpSpPr>
            <p:sp>
              <p:nvSpPr>
                <p:cNvPr id="5" name="Freeform 5"/>
                <p:cNvSpPr/>
                <p:nvPr/>
              </p:nvSpPr>
              <p:spPr>
                <a:xfrm>
                  <a:off x="0" y="0"/>
                  <a:ext cx="1195732" cy="2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</p:sp>
            <p:sp>
              <p:nvSpPr>
                <p:cNvPr id="6" name="TextBox 6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/>
                </a:p>
              </p:txBody>
            </p:sp>
          </p:grpSp>
          <p:sp>
            <p:nvSpPr>
              <p:cNvPr id="7" name="TextBox 7"/>
              <p:cNvSpPr txBox="1"/>
              <p:nvPr/>
            </p:nvSpPr>
            <p:spPr>
              <a:xfrm>
                <a:off x="786529" y="461801"/>
                <a:ext cx="5475830" cy="65510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INTRODUCTION</a:t>
                </a:r>
              </a:p>
            </p:txBody>
          </p:sp>
        </p:grpSp>
        <p:sp>
          <p:nvSpPr>
            <p:cNvPr id="29" name="TextBox 7">
              <a:extLst>
                <a:ext uri="{FF2B5EF4-FFF2-40B4-BE49-F238E27FC236}">
                  <a16:creationId xmlns:a16="http://schemas.microsoft.com/office/drawing/2014/main" id="{2BCFC919-39A6-480F-A4E6-73CE00963AD8}"/>
                </a:ext>
              </a:extLst>
            </p:cNvPr>
            <p:cNvSpPr txBox="1"/>
            <p:nvPr/>
          </p:nvSpPr>
          <p:spPr>
            <a:xfrm>
              <a:off x="8764621" y="2044201"/>
              <a:ext cx="4106872" cy="615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Team Members / Roles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Motivation</a:t>
              </a:r>
              <a:r>
                <a:rPr lang="ko-KR" alt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 </a:t>
              </a: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for</a:t>
              </a:r>
              <a:r>
                <a:rPr lang="ko-KR" alt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 </a:t>
              </a: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Development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3391B2F-A85B-47FF-99D1-558C58CC26B3}"/>
              </a:ext>
            </a:extLst>
          </p:cNvPr>
          <p:cNvGrpSpPr/>
          <p:nvPr/>
        </p:nvGrpSpPr>
        <p:grpSpPr>
          <a:xfrm>
            <a:off x="9443613" y="2806326"/>
            <a:ext cx="8216983" cy="2490793"/>
            <a:chOff x="7632614" y="2905965"/>
            <a:chExt cx="8216983" cy="2490793"/>
          </a:xfrm>
        </p:grpSpPr>
        <p:grpSp>
          <p:nvGrpSpPr>
            <p:cNvPr id="33" name="Group 33"/>
            <p:cNvGrpSpPr/>
            <p:nvPr/>
          </p:nvGrpSpPr>
          <p:grpSpPr>
            <a:xfrm>
              <a:off x="7632614" y="2905965"/>
              <a:ext cx="8216983" cy="1210714"/>
              <a:chOff x="0" y="-111761"/>
              <a:chExt cx="8978566" cy="1535112"/>
            </a:xfrm>
          </p:grpSpPr>
          <p:grpSp>
            <p:nvGrpSpPr>
              <p:cNvPr id="34" name="Group 34"/>
              <p:cNvGrpSpPr/>
              <p:nvPr/>
            </p:nvGrpSpPr>
            <p:grpSpPr>
              <a:xfrm>
                <a:off x="0" y="-111761"/>
                <a:ext cx="8978566" cy="1535112"/>
                <a:chOff x="0" y="-19050"/>
                <a:chExt cx="1530424" cy="261665"/>
              </a:xfrm>
            </p:grpSpPr>
            <p:sp>
              <p:nvSpPr>
                <p:cNvPr id="35" name="Freeform 35"/>
                <p:cNvSpPr/>
                <p:nvPr/>
              </p:nvSpPr>
              <p:spPr>
                <a:xfrm>
                  <a:off x="59921" y="-4441"/>
                  <a:ext cx="1470503" cy="230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  <p:sp>
              <p:nvSpPr>
                <p:cNvPr id="36" name="TextBox 36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 dirty="0"/>
                </a:p>
              </p:txBody>
            </p:sp>
          </p:grpSp>
          <p:sp>
            <p:nvSpPr>
              <p:cNvPr id="37" name="TextBox 37"/>
              <p:cNvSpPr txBox="1"/>
              <p:nvPr/>
            </p:nvSpPr>
            <p:spPr>
              <a:xfrm>
                <a:off x="554889" y="398403"/>
                <a:ext cx="8347744" cy="598453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PROJECT DEFINITION &amp; GOALS</a:t>
                </a:r>
              </a:p>
            </p:txBody>
          </p:sp>
        </p:grpSp>
        <p:sp>
          <p:nvSpPr>
            <p:cNvPr id="30" name="TextBox 7">
              <a:extLst>
                <a:ext uri="{FF2B5EF4-FFF2-40B4-BE49-F238E27FC236}">
                  <a16:creationId xmlns:a16="http://schemas.microsoft.com/office/drawing/2014/main" id="{52154BD1-50A7-44F8-954E-4F5772E83206}"/>
                </a:ext>
              </a:extLst>
            </p:cNvPr>
            <p:cNvSpPr txBox="1"/>
            <p:nvPr/>
          </p:nvSpPr>
          <p:spPr>
            <a:xfrm>
              <a:off x="10370569" y="4165652"/>
              <a:ext cx="3062791" cy="12311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Topic Selection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ERD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Technology Stack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Development Schedule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3F6F0EA-C1AD-40C4-B0AF-5746221B80BF}"/>
              </a:ext>
            </a:extLst>
          </p:cNvPr>
          <p:cNvGrpSpPr/>
          <p:nvPr/>
        </p:nvGrpSpPr>
        <p:grpSpPr>
          <a:xfrm>
            <a:off x="7062860" y="5477078"/>
            <a:ext cx="7895265" cy="1818512"/>
            <a:chOff x="7954333" y="5590558"/>
            <a:chExt cx="7895265" cy="1818512"/>
          </a:xfrm>
        </p:grpSpPr>
        <p:grpSp>
          <p:nvGrpSpPr>
            <p:cNvPr id="13" name="Group 13"/>
            <p:cNvGrpSpPr/>
            <p:nvPr/>
          </p:nvGrpSpPr>
          <p:grpSpPr>
            <a:xfrm>
              <a:off x="7954333" y="5590558"/>
              <a:ext cx="7895265" cy="1067513"/>
              <a:chOff x="-1" y="1"/>
              <a:chExt cx="4923426" cy="2326213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-1" y="1"/>
                <a:ext cx="4923426" cy="2326213"/>
              </a:xfrm>
              <a:custGeom>
                <a:avLst/>
                <a:gdLst/>
                <a:ahLst/>
                <a:cxnLst/>
                <a:rect l="l" t="t" r="r" b="b"/>
                <a:pathLst>
                  <a:path w="1195732" h="242615">
                    <a:moveTo>
                      <a:pt x="75046" y="0"/>
                    </a:moveTo>
                    <a:lnTo>
                      <a:pt x="1120686" y="0"/>
                    </a:lnTo>
                    <a:cubicBezTo>
                      <a:pt x="1140589" y="0"/>
                      <a:pt x="1159678" y="7907"/>
                      <a:pt x="1173751" y="21981"/>
                    </a:cubicBezTo>
                    <a:cubicBezTo>
                      <a:pt x="1187825" y="36054"/>
                      <a:pt x="1195732" y="55143"/>
                      <a:pt x="1195732" y="75046"/>
                    </a:cubicBezTo>
                    <a:lnTo>
                      <a:pt x="1195732" y="167568"/>
                    </a:lnTo>
                    <a:cubicBezTo>
                      <a:pt x="1195732" y="209015"/>
                      <a:pt x="1162133" y="242615"/>
                      <a:pt x="1120686" y="242615"/>
                    </a:cubicBezTo>
                    <a:lnTo>
                      <a:pt x="75046" y="242615"/>
                    </a:lnTo>
                    <a:cubicBezTo>
                      <a:pt x="33599" y="242615"/>
                      <a:pt x="0" y="209015"/>
                      <a:pt x="0" y="167568"/>
                    </a:cubicBezTo>
                    <a:lnTo>
                      <a:pt x="0" y="75046"/>
                    </a:lnTo>
                    <a:cubicBezTo>
                      <a:pt x="0" y="55143"/>
                      <a:pt x="7907" y="36054"/>
                      <a:pt x="21981" y="21981"/>
                    </a:cubicBezTo>
                    <a:cubicBezTo>
                      <a:pt x="36054" y="7907"/>
                      <a:pt x="55143" y="0"/>
                      <a:pt x="750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E3E2DE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190783" y="765450"/>
                <a:ext cx="4565377" cy="97806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KEY IMPLEMENTATIONS &amp; </a:t>
                </a:r>
                <a:r>
                  <a:rPr lang="en-US" altLang="ko-KR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DEMO</a:t>
                </a:r>
              </a:p>
            </p:txBody>
          </p:sp>
        </p:grpSp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9285647A-FD96-4FE8-AE1F-2DA59A63EE43}"/>
                </a:ext>
              </a:extLst>
            </p:cNvPr>
            <p:cNvSpPr txBox="1"/>
            <p:nvPr/>
          </p:nvSpPr>
          <p:spPr>
            <a:xfrm>
              <a:off x="9179966" y="6793517"/>
              <a:ext cx="5455730" cy="61555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Demo(Website)</a:t>
              </a:r>
              <a:endParaRPr lang="en-US" sz="200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endParaRPr>
            </a:p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Data Analysis Process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0EA0062-FFB1-4E04-896A-E6B48C58D696}"/>
              </a:ext>
            </a:extLst>
          </p:cNvPr>
          <p:cNvGrpSpPr/>
          <p:nvPr/>
        </p:nvGrpSpPr>
        <p:grpSpPr>
          <a:xfrm>
            <a:off x="12164242" y="7814719"/>
            <a:ext cx="5417679" cy="2122911"/>
            <a:chOff x="7933487" y="7885853"/>
            <a:chExt cx="5417679" cy="2122911"/>
          </a:xfrm>
        </p:grpSpPr>
        <p:grpSp>
          <p:nvGrpSpPr>
            <p:cNvPr id="18" name="Group 18"/>
            <p:cNvGrpSpPr/>
            <p:nvPr/>
          </p:nvGrpSpPr>
          <p:grpSpPr>
            <a:xfrm>
              <a:off x="7933487" y="7885853"/>
              <a:ext cx="5417679" cy="1067513"/>
              <a:chOff x="-208551" y="0"/>
              <a:chExt cx="7223573" cy="1423351"/>
            </a:xfrm>
          </p:grpSpPr>
          <p:grpSp>
            <p:nvGrpSpPr>
              <p:cNvPr id="19" name="Group 19"/>
              <p:cNvGrpSpPr/>
              <p:nvPr/>
            </p:nvGrpSpPr>
            <p:grpSpPr>
              <a:xfrm>
                <a:off x="0" y="0"/>
                <a:ext cx="7015022" cy="1423351"/>
                <a:chOff x="0" y="0"/>
                <a:chExt cx="1195732" cy="242615"/>
              </a:xfrm>
            </p:grpSpPr>
            <p:sp>
              <p:nvSpPr>
                <p:cNvPr id="20" name="Freeform 20"/>
                <p:cNvSpPr/>
                <p:nvPr/>
              </p:nvSpPr>
              <p:spPr>
                <a:xfrm>
                  <a:off x="0" y="0"/>
                  <a:ext cx="1195732" cy="2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</p:sp>
            <p:sp>
              <p:nvSpPr>
                <p:cNvPr id="21" name="TextBox 21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/>
                </a:p>
              </p:txBody>
            </p:sp>
          </p:grpSp>
          <p:sp>
            <p:nvSpPr>
              <p:cNvPr id="22" name="TextBox 22"/>
              <p:cNvSpPr txBox="1"/>
              <p:nvPr/>
            </p:nvSpPr>
            <p:spPr>
              <a:xfrm>
                <a:off x="-208551" y="412447"/>
                <a:ext cx="7015022" cy="59845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CONCLUSION</a:t>
                </a:r>
              </a:p>
            </p:txBody>
          </p:sp>
        </p:grpSp>
        <p:sp>
          <p:nvSpPr>
            <p:cNvPr id="32" name="TextBox 7">
              <a:extLst>
                <a:ext uri="{FF2B5EF4-FFF2-40B4-BE49-F238E27FC236}">
                  <a16:creationId xmlns:a16="http://schemas.microsoft.com/office/drawing/2014/main" id="{64650C13-B24D-4ABA-8BD7-39AD9F9F16D1}"/>
                </a:ext>
              </a:extLst>
            </p:cNvPr>
            <p:cNvSpPr txBox="1"/>
            <p:nvPr/>
          </p:nvSpPr>
          <p:spPr>
            <a:xfrm>
              <a:off x="8606686" y="9085434"/>
              <a:ext cx="4549413" cy="9233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Review of Development Challenges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Future Work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Q&amp;A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grpSp>
        <p:nvGrpSpPr>
          <p:cNvPr id="8" name="Group 8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  <a:ln>
              <a:noFill/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18</a:t>
            </a:r>
          </a:p>
        </p:txBody>
      </p:sp>
      <p:sp>
        <p:nvSpPr>
          <p:cNvPr id="17" name="TextBox 11">
            <a:extLst>
              <a:ext uri="{FF2B5EF4-FFF2-40B4-BE49-F238E27FC236}">
                <a16:creationId xmlns:a16="http://schemas.microsoft.com/office/drawing/2014/main" id="{582F76E2-CC41-4460-A0C5-07F03CE83A3B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Data Analysis Process</a:t>
            </a:r>
          </a:p>
        </p:txBody>
      </p:sp>
      <p:sp>
        <p:nvSpPr>
          <p:cNvPr id="16" name="TextBox 9">
            <a:extLst>
              <a:ext uri="{FF2B5EF4-FFF2-40B4-BE49-F238E27FC236}">
                <a16:creationId xmlns:a16="http://schemas.microsoft.com/office/drawing/2014/main" id="{1CF9DBF3-CFCF-4C94-AA39-FB0E818BA80E}"/>
              </a:ext>
            </a:extLst>
          </p:cNvPr>
          <p:cNvSpPr txBox="1"/>
          <p:nvPr/>
        </p:nvSpPr>
        <p:spPr>
          <a:xfrm>
            <a:off x="732277" y="2778329"/>
            <a:ext cx="16230600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데이터 신뢰도와 분석 정교화 확보를 위해 서울시를 테스트베드로 선정하여 맞춤형 예측 모델을 선제적으로 구축</a:t>
            </a:r>
            <a:endParaRPr lang="en-US" altLang="ko-KR" sz="24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본 모델을 기반으로 향후 비수도권 지역별 특성이 반영된 서비스 확장을 도모할 계획</a:t>
            </a:r>
            <a:endParaRPr lang="en-US" altLang="ko-KR" sz="24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사용 데이터 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: 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서울시 상권분석서비스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점포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-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행정동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/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영역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-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행정동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/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영역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-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자치구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/</a:t>
            </a:r>
            <a:r>
              <a:rPr lang="ko-KR" altLang="en-US" sz="24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길단위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유동인구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-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행정동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), 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서울 행정구역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동별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)</a:t>
            </a:r>
            <a:r>
              <a:rPr lang="ko-KR" altLang="en-US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통계</a:t>
            </a:r>
            <a:r>
              <a:rPr lang="en-US" altLang="ko-KR" sz="24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66891C7-49BA-509B-CAAA-66E84B1C5D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8496291"/>
              </p:ext>
            </p:extLst>
          </p:nvPr>
        </p:nvGraphicFramePr>
        <p:xfrm>
          <a:off x="609600" y="5422253"/>
          <a:ext cx="7305395" cy="3302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52595">
                  <a:extLst>
                    <a:ext uri="{9D8B030D-6E8A-4147-A177-3AD203B41FA5}">
                      <a16:colId xmlns:a16="http://schemas.microsoft.com/office/drawing/2014/main" val="1367892408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189155788"/>
                    </a:ext>
                  </a:extLst>
                </a:gridCol>
              </a:tblGrid>
              <a:tr h="3314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컬럼명</a:t>
                      </a:r>
                      <a:endParaRPr lang="ko-KR" altLang="en-US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7430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행정동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코드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/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행정동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코드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명</a:t>
                      </a:r>
                      <a:endParaRPr lang="en-US" altLang="ko-KR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  <a:p>
                      <a:pPr algn="ctr" latinLnBrk="1"/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서비스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업종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코드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/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서비스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업종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코드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사용자가 선택 및 그룹화 기준 컬럼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5514723"/>
                  </a:ext>
                </a:extLst>
              </a:tr>
              <a:tr h="5310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점포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수</a:t>
                      </a:r>
                      <a:b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</a:b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유사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업종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점포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수</a:t>
                      </a:r>
                      <a:b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</a:b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프랜차이즈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점포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분기별 데이터에서 중복방지를 위해 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4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분기 데이터만 활용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8735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연간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개업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수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합</a:t>
                      </a:r>
                      <a:b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</a:b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연간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폐업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수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합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분기별 데이터의 연간 개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·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폐업 점포수의 총합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6579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2024_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연평균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유동인구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분기별 데이터의 평균 유동인구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39696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영역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면적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㎡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)</a:t>
                      </a:r>
                      <a:endParaRPr lang="ko-KR" altLang="en-US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행정동의 면적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204101"/>
                  </a:ext>
                </a:extLst>
              </a:tr>
            </a:tbl>
          </a:graphicData>
        </a:graphic>
      </p:graphicFrame>
      <p:pic>
        <p:nvPicPr>
          <p:cNvPr id="13" name="그림 12">
            <a:extLst>
              <a:ext uri="{FF2B5EF4-FFF2-40B4-BE49-F238E27FC236}">
                <a16:creationId xmlns:a16="http://schemas.microsoft.com/office/drawing/2014/main" id="{AE0E5E3E-FA13-0C1C-E574-13B30F0D2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373" y="4165078"/>
            <a:ext cx="16897350" cy="978422"/>
          </a:xfrm>
          <a:prstGeom prst="rect">
            <a:avLst/>
          </a:prstGeom>
        </p:spPr>
      </p:pic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0641C7AF-AC0D-E8EC-996E-8AC35A355B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532403"/>
              </p:ext>
            </p:extLst>
          </p:nvPr>
        </p:nvGraphicFramePr>
        <p:xfrm>
          <a:off x="7914994" y="5422253"/>
          <a:ext cx="10068206" cy="383087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09133">
                  <a:extLst>
                    <a:ext uri="{9D8B030D-6E8A-4147-A177-3AD203B41FA5}">
                      <a16:colId xmlns:a16="http://schemas.microsoft.com/office/drawing/2014/main" val="2309275405"/>
                    </a:ext>
                  </a:extLst>
                </a:gridCol>
                <a:gridCol w="3470050">
                  <a:extLst>
                    <a:ext uri="{9D8B030D-6E8A-4147-A177-3AD203B41FA5}">
                      <a16:colId xmlns:a16="http://schemas.microsoft.com/office/drawing/2014/main" val="2179829239"/>
                    </a:ext>
                  </a:extLst>
                </a:gridCol>
                <a:gridCol w="4589023">
                  <a:extLst>
                    <a:ext uri="{9D8B030D-6E8A-4147-A177-3AD203B41FA5}">
                      <a16:colId xmlns:a16="http://schemas.microsoft.com/office/drawing/2014/main" val="843627589"/>
                    </a:ext>
                  </a:extLst>
                </a:gridCol>
              </a:tblGrid>
              <a:tr h="3469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컬럼</a:t>
                      </a:r>
                    </a:p>
                  </a:txBody>
                  <a:tcPr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7430449"/>
                  </a:ext>
                </a:extLst>
              </a:tr>
              <a:tr h="3469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업종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면적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밀도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점포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수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/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영역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면적 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: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 공간 대비 업종이 포화 상태인지 확인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514723"/>
                  </a:ext>
                </a:extLst>
              </a:tr>
              <a:tr h="3469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점포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증감률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개업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– 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폐업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)/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점포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 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수 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: 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최근 동일 업종 점포 수 증감 추이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시장 확대중인지 아닌지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8735949"/>
                  </a:ext>
                </a:extLst>
              </a:tr>
              <a:tr h="34691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경쟁도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지수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점포 수 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/ 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유사점포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)*(1+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프랜차이즈 비율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) : 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수요 대비 공급 경쟁 수준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579162"/>
                  </a:ext>
                </a:extLst>
              </a:tr>
              <a:tr h="34691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점포당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유동인구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연평균 유동인구 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/ 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점포 수 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: 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한 점포가 확보할 수 있는 잠재 고객 규모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낮을수록 과열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)</a:t>
                      </a:r>
                      <a:endParaRPr lang="ko-KR" altLang="en-US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3969658"/>
                  </a:ext>
                </a:extLst>
              </a:tr>
              <a:tr h="1243121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전망</a:t>
                      </a:r>
                      <a:r>
                        <a:rPr lang="en-US" altLang="ko-KR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_</a:t>
                      </a:r>
                      <a:r>
                        <a:rPr lang="ko-KR" altLang="en-US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등급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lvl="1" indent="-342900">
                        <a:buFontTx/>
                        <a:buChar char="-"/>
                      </a:pP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점포당 유동인구 ≥  상위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60%</a:t>
                      </a:r>
                    </a:p>
                    <a:p>
                      <a:pPr marL="342900" lvl="1" indent="-342900">
                        <a:buFontTx/>
                        <a:buChar char="-"/>
                      </a:pP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업종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 </a:t>
                      </a: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면적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 </a:t>
                      </a: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밀도 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&lt; </a:t>
                      </a: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평균</a:t>
                      </a:r>
                      <a:endParaRPr lang="en-US" altLang="ko-KR" sz="180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  <a:cs typeface="Work Sans"/>
                        <a:sym typeface="Work Sans"/>
                      </a:endParaRPr>
                    </a:p>
                    <a:p>
                      <a:pPr marL="342900" lvl="1" indent="-342900">
                        <a:buFontTx/>
                        <a:buChar char="-"/>
                      </a:pP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점포 증감률 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&gt;</a:t>
                      </a: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 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0</a:t>
                      </a:r>
                    </a:p>
                    <a:p>
                      <a:pPr marL="342900" lvl="1" indent="-342900">
                        <a:buFontTx/>
                        <a:buChar char="-"/>
                      </a:pP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경쟁도 지수 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&lt; </a:t>
                      </a:r>
                      <a:r>
                        <a:rPr lang="ko-KR" altLang="en-US" sz="1800" dirty="0" err="1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기준값</a:t>
                      </a: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 </a:t>
                      </a:r>
                      <a:endParaRPr lang="en-US" altLang="ko-KR" sz="180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  <a:cs typeface="Work Sans"/>
                        <a:sym typeface="Work Sans"/>
                      </a:endParaRP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1"/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수요는 충분하고 공급은 과도하지 않으며 시장 규모가 유지 또는 성장 중인 안정적인 업종 →  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‘</a:t>
                      </a: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전망 좋음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’</a:t>
                      </a:r>
                      <a:endParaRPr lang="ko-KR" altLang="en-US" sz="180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  <a:cs typeface="Work Sans"/>
                        <a:sym typeface="Work Sans"/>
                      </a:endParaRPr>
                    </a:p>
                  </a:txBody>
                  <a:tcPr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204101"/>
                  </a:ext>
                </a:extLst>
              </a:tr>
              <a:tr h="3831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점포 증감률 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&lt; 0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다른 지표가 좋아도 시장 축소 위험 안내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 </a:t>
                      </a: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→ 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‘</a:t>
                      </a: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주의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’</a:t>
                      </a:r>
                      <a:endParaRPr lang="ko-KR" altLang="en-US" sz="1800" dirty="0">
                        <a:solidFill>
                          <a:srgbClr val="E3E2DE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4396878"/>
                  </a:ext>
                </a:extLst>
              </a:tr>
              <a:tr h="3758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342900" marR="0" lvl="1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모든 조건이 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  <a:cs typeface="Work Sans"/>
                          <a:sym typeface="Work Sans"/>
                        </a:rPr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과도한 위험 신호는 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X, </a:t>
                      </a: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뚜렷한 성장 신호 </a:t>
                      </a:r>
                      <a:r>
                        <a:rPr lang="en-US" altLang="ko-KR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X </a:t>
                      </a:r>
                      <a:r>
                        <a:rPr lang="ko-KR" altLang="en-US" sz="180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→ 보통</a:t>
                      </a:r>
                    </a:p>
                  </a:txBody>
                  <a:tcPr>
                    <a:lnL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351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42134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7506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518C6A-3668-4CD8-ACC0-E1C9043A9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E654B7BE-C94A-32EB-12B9-74CC65EAC728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1BD4218C-5338-E22F-4E01-D8C48C612563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CFAE47BA-6B1F-B8A5-EB3B-48426021431A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EC872420-482B-28FC-CEB3-A47AA4374C3C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 dirty="0"/>
            </a:p>
          </p:txBody>
        </p:sp>
      </p:grpSp>
      <p:sp>
        <p:nvSpPr>
          <p:cNvPr id="11" name="TextBox 11">
            <a:extLst>
              <a:ext uri="{FF2B5EF4-FFF2-40B4-BE49-F238E27FC236}">
                <a16:creationId xmlns:a16="http://schemas.microsoft.com/office/drawing/2014/main" id="{5D35F539-4DB8-E2A5-9483-8ED60A595DC6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x</a:t>
            </a:r>
          </a:p>
        </p:txBody>
      </p:sp>
      <p:sp>
        <p:nvSpPr>
          <p:cNvPr id="17" name="TextBox 11">
            <a:extLst>
              <a:ext uri="{FF2B5EF4-FFF2-40B4-BE49-F238E27FC236}">
                <a16:creationId xmlns:a16="http://schemas.microsoft.com/office/drawing/2014/main" id="{7AF99231-5BC3-8FFC-4E49-C21A009DF886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Data Analysis Process</a:t>
            </a: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1C90B238-520C-24F3-4B7C-B5221ED99835}"/>
              </a:ext>
            </a:extLst>
          </p:cNvPr>
          <p:cNvSpPr txBox="1"/>
          <p:nvPr/>
        </p:nvSpPr>
        <p:spPr>
          <a:xfrm>
            <a:off x="914400" y="2873233"/>
            <a:ext cx="13258800" cy="9541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buFont typeface="Wingdings" panose="05000000000000000000" pitchFamily="2" charset="2"/>
              <a:buChar char="ü"/>
            </a:pPr>
            <a:r>
              <a:rPr lang="en-US" altLang="ko-KR" sz="22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kakaomap</a:t>
            </a:r>
            <a:r>
              <a:rPr lang="ko-KR" altLang="en-US" sz="22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의 면적 경계 추가 </a:t>
            </a:r>
            <a:r>
              <a:rPr lang="en-US" altLang="ko-KR" sz="22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: </a:t>
            </a:r>
            <a:r>
              <a:rPr lang="ko-KR" altLang="en-US" sz="22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행정동경계면적</a:t>
            </a:r>
            <a:r>
              <a:rPr lang="ko-KR" altLang="en-US" sz="22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자료 출처 </a:t>
            </a:r>
            <a:r>
              <a:rPr lang="en-US" altLang="ko-KR" sz="22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– </a:t>
            </a:r>
            <a:r>
              <a:rPr lang="ko-KR" altLang="en-US" sz="22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국토교통부</a:t>
            </a:r>
            <a:endParaRPr lang="en-US" altLang="ko-KR" sz="22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lvl="1" indent="-342900">
              <a:buFont typeface="Wingdings" panose="05000000000000000000" pitchFamily="2" charset="2"/>
              <a:buChar char="ü"/>
            </a:pPr>
            <a:r>
              <a:rPr lang="en-US" altLang="ko-KR" sz="2200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shp</a:t>
            </a:r>
            <a:r>
              <a:rPr lang="en-US" altLang="ko-KR" sz="22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ko-KR" altLang="en-US" sz="22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→</a:t>
            </a:r>
            <a:r>
              <a:rPr lang="en-US" altLang="ko-KR" sz="22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mapshaper</a:t>
            </a:r>
            <a:r>
              <a:rPr lang="ko-KR" altLang="en-US" sz="2200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에서 국제표준 위도 경도로 바꾸는 작업 </a:t>
            </a:r>
            <a:endParaRPr lang="en-US" altLang="ko-KR" sz="2200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457200" lvl="2"/>
            <a:r>
              <a:rPr lang="ko-KR" altLang="en-US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공공데이터의 </a:t>
            </a:r>
            <a:r>
              <a:rPr lang="en-US" altLang="ko-KR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SHP</a:t>
            </a:r>
            <a:r>
              <a:rPr lang="ko-KR" altLang="en-US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는 보통 </a:t>
            </a:r>
            <a:r>
              <a:rPr lang="en-US" altLang="ko-KR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UTM-K(Bessel)</a:t>
            </a:r>
            <a:r>
              <a:rPr lang="ko-KR" altLang="en-US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같은 국산 좌표계를 쓰기 때문에 전 세계 표준인 </a:t>
            </a:r>
            <a:r>
              <a:rPr lang="en-US" altLang="ko-KR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WGS84 (</a:t>
            </a:r>
            <a:r>
              <a:rPr lang="ko-KR" altLang="en-US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위도</a:t>
            </a:r>
            <a:r>
              <a:rPr lang="en-US" altLang="ko-KR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, </a:t>
            </a:r>
            <a:r>
              <a:rPr lang="ko-KR" altLang="en-US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경도</a:t>
            </a:r>
            <a:r>
              <a:rPr lang="en-US" altLang="ko-KR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)</a:t>
            </a:r>
            <a:r>
              <a:rPr lang="ko-KR" altLang="en-US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좌표를 사용</a:t>
            </a:r>
            <a:r>
              <a:rPr lang="en-US" altLang="ko-KR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(</a:t>
            </a:r>
            <a:r>
              <a:rPr lang="en-US" altLang="ko-KR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kakao</a:t>
            </a:r>
            <a:r>
              <a:rPr lang="en-US" altLang="ko-KR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</a:t>
            </a:r>
            <a:r>
              <a:rPr lang="ko-KR" altLang="en-US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기준</a:t>
            </a:r>
            <a:r>
              <a:rPr lang="en-US" altLang="ko-KR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)</a:t>
            </a:r>
            <a:r>
              <a:rPr lang="ko-KR" altLang="en-US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</a:t>
            </a:r>
            <a:r>
              <a:rPr lang="en-US" altLang="ko-KR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</a:rPr>
              <a:t> 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2738A09-88A3-E17C-5410-1F9898F1A1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4539468"/>
            <a:ext cx="6001790" cy="194559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91E2817-FE10-86BA-2484-957DE4ACF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0" y="4497193"/>
            <a:ext cx="8534400" cy="392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574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7"/>
          <p:cNvSpPr/>
          <p:nvPr/>
        </p:nvSpPr>
        <p:spPr>
          <a:xfrm rot="5400000">
            <a:off x="17045625" y="262575"/>
            <a:ext cx="552450" cy="979799"/>
          </a:xfrm>
          <a:custGeom>
            <a:avLst/>
            <a:gdLst/>
            <a:ahLst/>
            <a:cxnLst/>
            <a:rect l="l" t="t" r="r" b="b"/>
            <a:pathLst>
              <a:path w="189122" h="335417">
                <a:moveTo>
                  <a:pt x="94561" y="0"/>
                </a:moveTo>
                <a:lnTo>
                  <a:pt x="94561" y="0"/>
                </a:lnTo>
                <a:cubicBezTo>
                  <a:pt x="146785" y="0"/>
                  <a:pt x="189122" y="42336"/>
                  <a:pt x="189122" y="94561"/>
                </a:cubicBezTo>
                <a:lnTo>
                  <a:pt x="189122" y="240856"/>
                </a:lnTo>
                <a:cubicBezTo>
                  <a:pt x="189122" y="265936"/>
                  <a:pt x="179159" y="289988"/>
                  <a:pt x="161425" y="307721"/>
                </a:cubicBezTo>
                <a:cubicBezTo>
                  <a:pt x="143692" y="325455"/>
                  <a:pt x="119640" y="335417"/>
                  <a:pt x="94561" y="335417"/>
                </a:cubicBezTo>
                <a:lnTo>
                  <a:pt x="94561" y="335417"/>
                </a:lnTo>
                <a:cubicBezTo>
                  <a:pt x="42336" y="335417"/>
                  <a:pt x="0" y="293081"/>
                  <a:pt x="0" y="240856"/>
                </a:cubicBezTo>
                <a:lnTo>
                  <a:pt x="0" y="94561"/>
                </a:lnTo>
                <a:cubicBezTo>
                  <a:pt x="0" y="69482"/>
                  <a:pt x="9963" y="45430"/>
                  <a:pt x="27696" y="27696"/>
                </a:cubicBezTo>
                <a:cubicBezTo>
                  <a:pt x="45430" y="9963"/>
                  <a:pt x="69482" y="0"/>
                  <a:pt x="94561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9525" cap="rnd">
            <a:solidFill>
              <a:srgbClr val="1351AA"/>
            </a:solidFill>
            <a:prstDash val="solid"/>
            <a:round/>
          </a:ln>
        </p:spPr>
      </p:sp>
      <p:sp>
        <p:nvSpPr>
          <p:cNvPr id="29" name="TextBox 29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19</a:t>
            </a:r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id="{C6464847-34D4-4614-AEDA-C387F7125F5D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Conclusion</a:t>
            </a: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id="{19594D45-1E6D-4B0D-997F-EC22E1DF48DC}"/>
              </a:ext>
            </a:extLst>
          </p:cNvPr>
          <p:cNvSpPr txBox="1"/>
          <p:nvPr/>
        </p:nvSpPr>
        <p:spPr>
          <a:xfrm>
            <a:off x="609599" y="2074444"/>
            <a:ext cx="1034415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Review of Development Challenges &amp; Future Work</a:t>
            </a:r>
          </a:p>
        </p:txBody>
      </p:sp>
      <p:sp>
        <p:nvSpPr>
          <p:cNvPr id="33" name="TextBox 7">
            <a:extLst>
              <a:ext uri="{FF2B5EF4-FFF2-40B4-BE49-F238E27FC236}">
                <a16:creationId xmlns:a16="http://schemas.microsoft.com/office/drawing/2014/main" id="{8E95FE82-BF91-47DF-9E8F-DA2CD620E65F}"/>
              </a:ext>
            </a:extLst>
          </p:cNvPr>
          <p:cNvSpPr txBox="1"/>
          <p:nvPr/>
        </p:nvSpPr>
        <p:spPr>
          <a:xfrm>
            <a:off x="4514849" y="2953983"/>
            <a:ext cx="12877800" cy="2000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263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개발 초기에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FE/BE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분리가 명확하지 않아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Merge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충돌이 자주 발생했지만 이를 계기로 역할 분담과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브랜치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전략의 필요성을 알게 되었고 협업 방식을 더 탄탄하게 다듬는 기회가 되었습니다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</a:t>
            </a:r>
          </a:p>
          <a:p>
            <a:pPr marL="342900" indent="-342900" algn="just">
              <a:lnSpc>
                <a:spcPts val="263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또 서비스 전체 흐름에 대한 이해가 부족했던 부분이 있었지만 이번 경험을 통해 구조적인 이해의 중요성을 깨닫고 앞으로 더 빠르게 적응할 수 있을 것 같습니다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</a:t>
            </a:r>
          </a:p>
          <a:p>
            <a:pPr marL="342900" indent="-342900" algn="just">
              <a:lnSpc>
                <a:spcPts val="263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초기에는 필요한 데이터가 충분하지 않아 임시 데이터로 개발을 진행했지만 덕분에 주요 기능의 흐름을 빠르게 검증할 수 있었습니다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이후 실제 데이터를 확보하면 이를 기반으로 기능을 자연스럽게 확장해 나갈 예정입니다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</a:t>
            </a:r>
            <a:endParaRPr lang="en-US" altLang="ko-KR" sz="2199" u="none" strike="noStrike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26EEA44A-0221-E02C-2CEC-E686FBCC3662}"/>
              </a:ext>
            </a:extLst>
          </p:cNvPr>
          <p:cNvSpPr txBox="1"/>
          <p:nvPr/>
        </p:nvSpPr>
        <p:spPr>
          <a:xfrm>
            <a:off x="4616887" y="7601134"/>
            <a:ext cx="12877799" cy="23339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263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웹사이트 작업을 처음 해보니 단순히 기능 구현만 생각했지만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검색창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기능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페이지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네이션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등 예상치 못한 기술적 구현 요소가 많다는 것을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깨달았습니다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다음 프로젝트에서 기획단계부터 차근차근 밟아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비기능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요구사항에 대해서 분석하고 기간을 명확하게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할당해야겠다고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느꼈습니다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</a:t>
            </a:r>
          </a:p>
          <a:p>
            <a:pPr marL="342900" indent="-342900" algn="just">
              <a:lnSpc>
                <a:spcPts val="263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또 일정관리는 했지만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API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명세 변경 사항이나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커밋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충돌이 발생했을 때 실시간 소통이 부족했습니다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그래서 고안한 방식이 커밋할 때마다 진행상황 공유와 리드미를 통한 각자 작업보고를 공유하는 방식으로 협업을 진행하는 것이었습니다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이 경험을 통해 체계적인 기획과 끊임없는 소통으로 전반적인 협업 효율을 높일 수 있는 방법에 대해 배웠습니다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F43E8C77-879F-AA53-DBD3-D2472A8408A2}"/>
              </a:ext>
            </a:extLst>
          </p:cNvPr>
          <p:cNvSpPr txBox="1"/>
          <p:nvPr/>
        </p:nvSpPr>
        <p:spPr>
          <a:xfrm>
            <a:off x="4648200" y="5380244"/>
            <a:ext cx="12336150" cy="16671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263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문서 없이 바로 코드 작업을 진행해 부족한 부분이 많이 느껴졌는데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DB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필드명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입력값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정의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API URL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에 대해 미리 정의를 내리고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작업해야겠다고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생각했습니다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</a:t>
            </a:r>
          </a:p>
          <a:p>
            <a:pPr marL="342900" indent="-342900" algn="just">
              <a:lnSpc>
                <a:spcPts val="263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또 개발환경 차이로 인해 설정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·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버전 문제에 많은 시간 소모를 느껴 다음 작업을 한다면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Docker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기반 가상 개발환경을 구성해 환경 표준화 후 프로젝트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진행해야겠습니다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</a:t>
            </a:r>
            <a:endParaRPr lang="ko-KR" altLang="en-US" sz="21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indent="-342900" algn="just">
              <a:lnSpc>
                <a:spcPts val="263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전반적인 기획 단계에서 전체 일정 수립 후 개발 진행해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Jira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로 프로젝트 관리 강화하지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못한게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아쉬웠습니다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.</a:t>
            </a:r>
            <a:endParaRPr lang="en-US" altLang="ko-KR" sz="2199" u="none" strike="noStrike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FD42F43-E688-4552-B794-497EE156BC47}"/>
              </a:ext>
            </a:extLst>
          </p:cNvPr>
          <p:cNvGrpSpPr/>
          <p:nvPr/>
        </p:nvGrpSpPr>
        <p:grpSpPr>
          <a:xfrm>
            <a:off x="1652898" y="2783345"/>
            <a:ext cx="2362200" cy="2251080"/>
            <a:chOff x="1591426" y="2988409"/>
            <a:chExt cx="2362200" cy="2251080"/>
          </a:xfrm>
        </p:grpSpPr>
        <p:grpSp>
          <p:nvGrpSpPr>
            <p:cNvPr id="4" name="Group 15">
              <a:extLst>
                <a:ext uri="{FF2B5EF4-FFF2-40B4-BE49-F238E27FC236}">
                  <a16:creationId xmlns:a16="http://schemas.microsoft.com/office/drawing/2014/main" id="{267018C5-A6D3-BF7B-0777-BE44EAC7CD2D}"/>
                </a:ext>
              </a:extLst>
            </p:cNvPr>
            <p:cNvGrpSpPr/>
            <p:nvPr/>
          </p:nvGrpSpPr>
          <p:grpSpPr>
            <a:xfrm>
              <a:off x="1771387" y="3159047"/>
              <a:ext cx="1981200" cy="1930400"/>
              <a:chOff x="0" y="0"/>
              <a:chExt cx="13638667" cy="13716000"/>
            </a:xfrm>
          </p:grpSpPr>
          <p:sp>
            <p:nvSpPr>
              <p:cNvPr id="5" name="Freeform 16">
                <a:extLst>
                  <a:ext uri="{FF2B5EF4-FFF2-40B4-BE49-F238E27FC236}">
                    <a16:creationId xmlns:a16="http://schemas.microsoft.com/office/drawing/2014/main" id="{A3747182-0CE9-C373-D1A8-48DAAB8F4696}"/>
                  </a:ext>
                </a:extLst>
              </p:cNvPr>
              <p:cNvSpPr/>
              <p:nvPr/>
            </p:nvSpPr>
            <p:spPr>
              <a:xfrm>
                <a:off x="0" y="0"/>
                <a:ext cx="13638667" cy="13716000"/>
              </a:xfrm>
              <a:custGeom>
                <a:avLst/>
                <a:gdLst/>
                <a:ahLst/>
                <a:cxnLst/>
                <a:rect l="l" t="t" r="r" b="b"/>
                <a:pathLst>
                  <a:path w="13638667" h="13716000">
                    <a:moveTo>
                      <a:pt x="6819327" y="0"/>
                    </a:moveTo>
                    <a:lnTo>
                      <a:pt x="6819341" y="0"/>
                    </a:lnTo>
                    <a:cubicBezTo>
                      <a:pt x="10585552" y="1"/>
                      <a:pt x="13638667" y="3070429"/>
                      <a:pt x="13638667" y="6857994"/>
                    </a:cubicBezTo>
                    <a:lnTo>
                      <a:pt x="13638667" y="13716000"/>
                    </a:lnTo>
                    <a:lnTo>
                      <a:pt x="0" y="13716000"/>
                    </a:lnTo>
                    <a:lnTo>
                      <a:pt x="0" y="6857994"/>
                    </a:lnTo>
                    <a:cubicBezTo>
                      <a:pt x="0" y="3070428"/>
                      <a:pt x="3053117" y="0"/>
                      <a:pt x="6819327" y="0"/>
                    </a:cubicBezTo>
                    <a:close/>
                  </a:path>
                </a:pathLst>
              </a:custGeom>
              <a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</p:spPr>
            <p:txBody>
              <a:bodyPr/>
              <a:lstStyle/>
              <a:p>
                <a:endParaRPr lang="ko-KR" altLang="en-US" dirty="0"/>
              </a:p>
            </p:txBody>
          </p:sp>
        </p:grpSp>
        <p:sp>
          <p:nvSpPr>
            <p:cNvPr id="8" name="순서도: 지연 7">
              <a:extLst>
                <a:ext uri="{FF2B5EF4-FFF2-40B4-BE49-F238E27FC236}">
                  <a16:creationId xmlns:a16="http://schemas.microsoft.com/office/drawing/2014/main" id="{5517EC7F-8DB5-4175-873A-15407D998564}"/>
                </a:ext>
              </a:extLst>
            </p:cNvPr>
            <p:cNvSpPr/>
            <p:nvPr/>
          </p:nvSpPr>
          <p:spPr>
            <a:xfrm rot="16200000">
              <a:off x="1646986" y="2932849"/>
              <a:ext cx="2251080" cy="2362200"/>
            </a:xfrm>
            <a:prstGeom prst="flowChartDelay">
              <a:avLst/>
            </a:prstGeom>
            <a:noFill/>
            <a:ln>
              <a:solidFill>
                <a:srgbClr val="E3E2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70A435D-4D9F-44EE-93D2-2C7F49A66F34}"/>
              </a:ext>
            </a:extLst>
          </p:cNvPr>
          <p:cNvGrpSpPr/>
          <p:nvPr/>
        </p:nvGrpSpPr>
        <p:grpSpPr>
          <a:xfrm>
            <a:off x="1638103" y="5176900"/>
            <a:ext cx="2362200" cy="2251080"/>
            <a:chOff x="1652897" y="5452208"/>
            <a:chExt cx="2362200" cy="2251080"/>
          </a:xfrm>
        </p:grpSpPr>
        <p:grpSp>
          <p:nvGrpSpPr>
            <p:cNvPr id="2" name="Group 13">
              <a:extLst>
                <a:ext uri="{FF2B5EF4-FFF2-40B4-BE49-F238E27FC236}">
                  <a16:creationId xmlns:a16="http://schemas.microsoft.com/office/drawing/2014/main" id="{8C194D83-16DD-B807-DA31-D1414D8E167B}"/>
                </a:ext>
              </a:extLst>
            </p:cNvPr>
            <p:cNvGrpSpPr/>
            <p:nvPr/>
          </p:nvGrpSpPr>
          <p:grpSpPr>
            <a:xfrm>
              <a:off x="1843397" y="5647623"/>
              <a:ext cx="1981200" cy="1930399"/>
              <a:chOff x="270400" y="-17562"/>
              <a:chExt cx="13638667" cy="13716000"/>
            </a:xfrm>
          </p:grpSpPr>
          <p:sp>
            <p:nvSpPr>
              <p:cNvPr id="3" name="Freeform 14">
                <a:extLst>
                  <a:ext uri="{FF2B5EF4-FFF2-40B4-BE49-F238E27FC236}">
                    <a16:creationId xmlns:a16="http://schemas.microsoft.com/office/drawing/2014/main" id="{B77E1E0A-9F37-F702-E240-DBCF63D73640}"/>
                  </a:ext>
                </a:extLst>
              </p:cNvPr>
              <p:cNvSpPr/>
              <p:nvPr/>
            </p:nvSpPr>
            <p:spPr>
              <a:xfrm>
                <a:off x="270400" y="-17562"/>
                <a:ext cx="13638667" cy="13716000"/>
              </a:xfrm>
              <a:custGeom>
                <a:avLst/>
                <a:gdLst/>
                <a:ahLst/>
                <a:cxnLst/>
                <a:rect l="l" t="t" r="r" b="b"/>
                <a:pathLst>
                  <a:path w="13638667" h="13716000">
                    <a:moveTo>
                      <a:pt x="6819327" y="0"/>
                    </a:moveTo>
                    <a:lnTo>
                      <a:pt x="6819341" y="0"/>
                    </a:lnTo>
                    <a:cubicBezTo>
                      <a:pt x="10585552" y="1"/>
                      <a:pt x="13638667" y="3070429"/>
                      <a:pt x="13638667" y="6857994"/>
                    </a:cubicBezTo>
                    <a:lnTo>
                      <a:pt x="13638667" y="13716000"/>
                    </a:lnTo>
                    <a:lnTo>
                      <a:pt x="0" y="13716000"/>
                    </a:lnTo>
                    <a:lnTo>
                      <a:pt x="0" y="6857994"/>
                    </a:lnTo>
                    <a:cubicBezTo>
                      <a:pt x="0" y="3070428"/>
                      <a:pt x="3053117" y="0"/>
                      <a:pt x="6819327" y="0"/>
                    </a:cubicBezTo>
                    <a:close/>
                  </a:path>
                </a:pathLst>
              </a:custGeom>
              <a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</p:spPr>
            <p:txBody>
              <a:bodyPr/>
              <a:lstStyle/>
              <a:p>
                <a:endParaRPr lang="ko-KR" altLang="en-US" dirty="0"/>
              </a:p>
            </p:txBody>
          </p:sp>
        </p:grpSp>
        <p:sp>
          <p:nvSpPr>
            <p:cNvPr id="18" name="순서도: 지연 17">
              <a:extLst>
                <a:ext uri="{FF2B5EF4-FFF2-40B4-BE49-F238E27FC236}">
                  <a16:creationId xmlns:a16="http://schemas.microsoft.com/office/drawing/2014/main" id="{1D79A97E-22D1-45A5-8607-F51139F969D6}"/>
                </a:ext>
              </a:extLst>
            </p:cNvPr>
            <p:cNvSpPr/>
            <p:nvPr/>
          </p:nvSpPr>
          <p:spPr>
            <a:xfrm rot="16200000">
              <a:off x="1708457" y="5396648"/>
              <a:ext cx="2251080" cy="2362200"/>
            </a:xfrm>
            <a:prstGeom prst="flowChartDelay">
              <a:avLst/>
            </a:prstGeom>
            <a:noFill/>
            <a:ln>
              <a:solidFill>
                <a:srgbClr val="E3E2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E8668114-749B-44AF-AC5F-2019E96DEEB5}"/>
              </a:ext>
            </a:extLst>
          </p:cNvPr>
          <p:cNvGrpSpPr/>
          <p:nvPr/>
        </p:nvGrpSpPr>
        <p:grpSpPr>
          <a:xfrm>
            <a:off x="1652898" y="7578022"/>
            <a:ext cx="2362200" cy="2251080"/>
            <a:chOff x="1928305" y="7650160"/>
            <a:chExt cx="2362200" cy="2251080"/>
          </a:xfrm>
        </p:grpSpPr>
        <p:grpSp>
          <p:nvGrpSpPr>
            <p:cNvPr id="13" name="Group 13"/>
            <p:cNvGrpSpPr/>
            <p:nvPr/>
          </p:nvGrpSpPr>
          <p:grpSpPr>
            <a:xfrm>
              <a:off x="2104010" y="7810500"/>
              <a:ext cx="1981200" cy="1930400"/>
              <a:chOff x="0" y="0"/>
              <a:chExt cx="13638667" cy="13716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3638667" cy="13716000"/>
              </a:xfrm>
              <a:custGeom>
                <a:avLst/>
                <a:gdLst/>
                <a:ahLst/>
                <a:cxnLst/>
                <a:rect l="l" t="t" r="r" b="b"/>
                <a:pathLst>
                  <a:path w="13638667" h="13716000">
                    <a:moveTo>
                      <a:pt x="6819327" y="0"/>
                    </a:moveTo>
                    <a:lnTo>
                      <a:pt x="6819341" y="0"/>
                    </a:lnTo>
                    <a:cubicBezTo>
                      <a:pt x="10585552" y="1"/>
                      <a:pt x="13638667" y="3070429"/>
                      <a:pt x="13638667" y="6857994"/>
                    </a:cubicBezTo>
                    <a:lnTo>
                      <a:pt x="13638667" y="13716000"/>
                    </a:lnTo>
                    <a:lnTo>
                      <a:pt x="0" y="13716000"/>
                    </a:lnTo>
                    <a:lnTo>
                      <a:pt x="0" y="6857994"/>
                    </a:lnTo>
                    <a:cubicBezTo>
                      <a:pt x="0" y="3070428"/>
                      <a:pt x="3053117" y="0"/>
                      <a:pt x="6819327" y="0"/>
                    </a:cubicBezTo>
                    <a:close/>
                  </a:path>
                </a:pathLst>
              </a:custGeom>
              <a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</p:spPr>
            <p:txBody>
              <a:bodyPr/>
              <a:lstStyle/>
              <a:p>
                <a:endParaRPr lang="ko-KR" altLang="en-US" dirty="0"/>
              </a:p>
            </p:txBody>
          </p:sp>
        </p:grpSp>
        <p:sp>
          <p:nvSpPr>
            <p:cNvPr id="19" name="순서도: 지연 18">
              <a:extLst>
                <a:ext uri="{FF2B5EF4-FFF2-40B4-BE49-F238E27FC236}">
                  <a16:creationId xmlns:a16="http://schemas.microsoft.com/office/drawing/2014/main" id="{EE5A48EB-62F8-4A41-89E0-8892EB6B0064}"/>
                </a:ext>
              </a:extLst>
            </p:cNvPr>
            <p:cNvSpPr/>
            <p:nvPr/>
          </p:nvSpPr>
          <p:spPr>
            <a:xfrm rot="16200000">
              <a:off x="1983865" y="7594600"/>
              <a:ext cx="2251080" cy="2362200"/>
            </a:xfrm>
            <a:prstGeom prst="flowChartDelay">
              <a:avLst/>
            </a:prstGeom>
            <a:noFill/>
            <a:ln>
              <a:solidFill>
                <a:srgbClr val="E3E2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935363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6446933" y="-19514"/>
            <a:ext cx="869053" cy="1860582"/>
            <a:chOff x="0" y="0"/>
            <a:chExt cx="228886" cy="4900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886" cy="490030"/>
            </a:xfrm>
            <a:custGeom>
              <a:avLst/>
              <a:gdLst/>
              <a:ahLst/>
              <a:cxnLst/>
              <a:rect l="l" t="t" r="r" b="b"/>
              <a:pathLst>
                <a:path w="228886" h="490030">
                  <a:moveTo>
                    <a:pt x="114443" y="0"/>
                  </a:moveTo>
                  <a:lnTo>
                    <a:pt x="114443" y="0"/>
                  </a:lnTo>
                  <a:cubicBezTo>
                    <a:pt x="144795" y="0"/>
                    <a:pt x="173904" y="12057"/>
                    <a:pt x="195367" y="33520"/>
                  </a:cubicBezTo>
                  <a:cubicBezTo>
                    <a:pt x="216829" y="54982"/>
                    <a:pt x="228886" y="84091"/>
                    <a:pt x="228886" y="114443"/>
                  </a:cubicBezTo>
                  <a:lnTo>
                    <a:pt x="228886" y="375587"/>
                  </a:lnTo>
                  <a:cubicBezTo>
                    <a:pt x="228886" y="405939"/>
                    <a:pt x="216829" y="435048"/>
                    <a:pt x="195367" y="456510"/>
                  </a:cubicBezTo>
                  <a:cubicBezTo>
                    <a:pt x="173904" y="477972"/>
                    <a:pt x="144795" y="490030"/>
                    <a:pt x="114443" y="490030"/>
                  </a:cubicBezTo>
                  <a:lnTo>
                    <a:pt x="114443" y="490030"/>
                  </a:lnTo>
                  <a:cubicBezTo>
                    <a:pt x="84091" y="490030"/>
                    <a:pt x="54982" y="477972"/>
                    <a:pt x="33520" y="456510"/>
                  </a:cubicBezTo>
                  <a:cubicBezTo>
                    <a:pt x="12057" y="435048"/>
                    <a:pt x="0" y="405939"/>
                    <a:pt x="0" y="375587"/>
                  </a:cubicBezTo>
                  <a:lnTo>
                    <a:pt x="0" y="114443"/>
                  </a:lnTo>
                  <a:cubicBezTo>
                    <a:pt x="0" y="84091"/>
                    <a:pt x="12057" y="54982"/>
                    <a:pt x="33520" y="33520"/>
                  </a:cubicBezTo>
                  <a:cubicBezTo>
                    <a:pt x="54982" y="12057"/>
                    <a:pt x="84091" y="0"/>
                    <a:pt x="1144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228886" cy="49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244690" y="748851"/>
            <a:ext cx="1273538" cy="35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2025</a:t>
            </a:r>
          </a:p>
        </p:txBody>
      </p:sp>
      <p:sp>
        <p:nvSpPr>
          <p:cNvPr id="22" name="TextBox 6">
            <a:extLst>
              <a:ext uri="{FF2B5EF4-FFF2-40B4-BE49-F238E27FC236}">
                <a16:creationId xmlns:a16="http://schemas.microsoft.com/office/drawing/2014/main" id="{96342869-0E26-4CD5-9BBA-CB3356ABB3B5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Conclusion</a:t>
            </a:r>
          </a:p>
        </p:txBody>
      </p:sp>
      <p:sp>
        <p:nvSpPr>
          <p:cNvPr id="23" name="TextBox 11">
            <a:extLst>
              <a:ext uri="{FF2B5EF4-FFF2-40B4-BE49-F238E27FC236}">
                <a16:creationId xmlns:a16="http://schemas.microsoft.com/office/drawing/2014/main" id="{2E3520C3-EB4E-482D-8BD5-0090C08A76CC}"/>
              </a:ext>
            </a:extLst>
          </p:cNvPr>
          <p:cNvSpPr txBox="1"/>
          <p:nvPr/>
        </p:nvSpPr>
        <p:spPr>
          <a:xfrm>
            <a:off x="5257800" y="2986755"/>
            <a:ext cx="10439399" cy="43134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8030" spc="-150" dirty="0">
                <a:solidFill>
                  <a:srgbClr val="E3E2DE"/>
                </a:solidFill>
                <a:latin typeface="Aileron Heavy" panose="020B0600000101010101" charset="0"/>
                <a:ea typeface="Work Sans Bold"/>
                <a:cs typeface="Work Sans Bold"/>
                <a:sym typeface="Work Sans Bold"/>
              </a:rPr>
              <a:t>Q&amp;A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5DD701-D3ED-9AF1-7642-AC9D73EA3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1">
            <a:extLst>
              <a:ext uri="{FF2B5EF4-FFF2-40B4-BE49-F238E27FC236}">
                <a16:creationId xmlns:a16="http://schemas.microsoft.com/office/drawing/2014/main" id="{4119E42D-255D-4374-B356-6BE93E2DE6C9}"/>
              </a:ext>
            </a:extLst>
          </p:cNvPr>
          <p:cNvSpPr txBox="1"/>
          <p:nvPr/>
        </p:nvSpPr>
        <p:spPr>
          <a:xfrm>
            <a:off x="2819400" y="1257300"/>
            <a:ext cx="12649199" cy="72019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3400" spc="-300" dirty="0">
                <a:solidFill>
                  <a:srgbClr val="1351AA"/>
                </a:solidFill>
                <a:latin typeface="Aileron Heavy" panose="020B0600000101010101" charset="0"/>
                <a:ea typeface="Work Sans Bold"/>
                <a:cs typeface="Work Sans Bold"/>
                <a:sym typeface="Work Sans Bold"/>
              </a:rPr>
              <a:t>THANK</a:t>
            </a:r>
          </a:p>
          <a:p>
            <a:pPr algn="ctr"/>
            <a:r>
              <a:rPr lang="en-US" altLang="ko-KR" sz="23400" spc="-300" dirty="0">
                <a:solidFill>
                  <a:srgbClr val="1351AA"/>
                </a:solidFill>
                <a:latin typeface="Aileron Heavy" panose="020B0600000101010101" charset="0"/>
                <a:ea typeface="Work Sans Bold"/>
                <a:cs typeface="Work Sans Bold"/>
                <a:sym typeface="Work Sans Bold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13904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7235618" y="2863079"/>
            <a:ext cx="3756072" cy="3438501"/>
            <a:chOff x="-89724" y="-2411038"/>
            <a:chExt cx="13716000" cy="13716000"/>
          </a:xfrm>
        </p:grpSpPr>
        <p:sp>
          <p:nvSpPr>
            <p:cNvPr id="5" name="Freeform 5"/>
            <p:cNvSpPr/>
            <p:nvPr/>
          </p:nvSpPr>
          <p:spPr>
            <a:xfrm>
              <a:off x="-89724" y="-2411038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061591" y="2709918"/>
            <a:ext cx="3756072" cy="3536455"/>
            <a:chOff x="0" y="137793"/>
            <a:chExt cx="13716000" cy="13716000"/>
          </a:xfrm>
        </p:grpSpPr>
        <p:sp>
          <p:nvSpPr>
            <p:cNvPr id="7" name="Freeform 7"/>
            <p:cNvSpPr/>
            <p:nvPr/>
          </p:nvSpPr>
          <p:spPr>
            <a:xfrm>
              <a:off x="0" y="137793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875505" y="6433582"/>
            <a:ext cx="3281439" cy="694492"/>
            <a:chOff x="0" y="0"/>
            <a:chExt cx="1920219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039678" y="6433582"/>
            <a:ext cx="3281439" cy="694492"/>
            <a:chOff x="0" y="0"/>
            <a:chExt cx="1920219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543859" y="7296140"/>
            <a:ext cx="3281439" cy="694492"/>
            <a:chOff x="0" y="0"/>
            <a:chExt cx="1920219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89921818-B163-4335-AD70-C670B2624E9F}"/>
              </a:ext>
            </a:extLst>
          </p:cNvPr>
          <p:cNvGrpSpPr/>
          <p:nvPr/>
        </p:nvGrpSpPr>
        <p:grpSpPr>
          <a:xfrm>
            <a:off x="6934200" y="6843394"/>
            <a:ext cx="5744553" cy="2374316"/>
            <a:chOff x="6700951" y="7578462"/>
            <a:chExt cx="5744553" cy="2374316"/>
          </a:xfrm>
        </p:grpSpPr>
        <p:sp>
          <p:nvSpPr>
            <p:cNvPr id="18" name="TextBox 18"/>
            <p:cNvSpPr txBox="1"/>
            <p:nvPr/>
          </p:nvSpPr>
          <p:spPr>
            <a:xfrm>
              <a:off x="7612218" y="7578462"/>
              <a:ext cx="2725317" cy="3289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90"/>
                </a:lnSpc>
                <a:spcBef>
                  <a:spcPct val="0"/>
                </a:spcBef>
              </a:pPr>
              <a:r>
                <a:rPr lang="en-US" sz="3000" b="1" spc="-93" dirty="0">
                  <a:solidFill>
                    <a:srgbClr val="1351AA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LEE INHO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6700951" y="8619080"/>
              <a:ext cx="5744553" cy="133369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342900" lvl="1" indent="-342900">
                <a:lnSpc>
                  <a:spcPts val="2639"/>
                </a:lnSpc>
                <a:buFont typeface="페이퍼로지 7 Bold" pitchFamily="2" charset="-127"/>
                <a:buChar char="-"/>
              </a:pP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FRONT : 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커뮤니티 페이지</a:t>
              </a: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(CRUD)</a:t>
              </a:r>
            </a:p>
            <a:p>
              <a:pPr marL="342900" lvl="1" indent="-342900">
                <a:lnSpc>
                  <a:spcPts val="2639"/>
                </a:lnSpc>
                <a:buFont typeface="페이퍼로지 7 Bold" pitchFamily="2" charset="-127"/>
                <a:buChar char="-"/>
              </a:pP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BACK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 </a:t>
              </a: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: 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커뮤니티</a:t>
              </a: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(CRUD),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 </a:t>
              </a:r>
              <a:r>
                <a:rPr lang="ko-KR" altLang="en-US" sz="2199" dirty="0" err="1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챗봇</a:t>
              </a: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, </a:t>
              </a:r>
              <a:r>
                <a:rPr lang="ko-KR" altLang="en-US" sz="21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통합</a:t>
              </a:r>
              <a:endParaRPr lang="en-US" altLang="ko-KR" sz="21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endParaRPr>
            </a:p>
            <a:p>
              <a:pPr marL="342900" lvl="1" indent="-342900">
                <a:lnSpc>
                  <a:spcPts val="2639"/>
                </a:lnSpc>
                <a:buFont typeface="페이퍼로지 7 Bold" pitchFamily="2" charset="-127"/>
                <a:buChar char="-"/>
              </a:pP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DATA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 </a:t>
              </a: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ANALYSIS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 </a:t>
              </a: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: </a:t>
              </a:r>
              <a:r>
                <a:rPr lang="ko-KR" altLang="en-US" sz="2199" dirty="0" err="1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머신러닝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 모델 구축</a:t>
              </a: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, </a:t>
              </a:r>
              <a:r>
                <a:rPr lang="en-US" altLang="ko-KR" sz="2199" dirty="0" err="1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FastAPI</a:t>
              </a: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 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구현</a:t>
              </a:r>
              <a:endPara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875505" y="6657939"/>
            <a:ext cx="3281439" cy="3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1351AA"/>
                </a:solidFill>
                <a:latin typeface="Aileron Bold"/>
                <a:ea typeface="Aileron Bold"/>
                <a:cs typeface="Aileron Bold"/>
                <a:sym typeface="Aileron Bold"/>
              </a:rPr>
              <a:t>LEE SUHYEON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595800" y="6620791"/>
            <a:ext cx="2725317" cy="3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1351AA"/>
                </a:solidFill>
                <a:latin typeface="Aileron Bold"/>
                <a:ea typeface="Aileron Bold"/>
                <a:cs typeface="Aileron Bold"/>
                <a:sym typeface="Aileron Bold"/>
              </a:rPr>
              <a:t>LIM SAEROM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01903" y="7725220"/>
            <a:ext cx="5744553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FRONT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공지사항 페이지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(CRUD)</a:t>
            </a: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BACK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공지사항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(CRUD),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메인페이지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차트 구현</a:t>
            </a:r>
            <a:endParaRPr lang="en-US" altLang="ko-KR" sz="21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DATA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ANALYSIS </a:t>
            </a:r>
            <a:r>
              <a:rPr 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머신러닝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모델 구축</a:t>
            </a:r>
            <a:endParaRPr lang="en-US" sz="2199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2709664" y="7650846"/>
            <a:ext cx="556309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FRONT :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로그인 관련 페이지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1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통합</a:t>
            </a:r>
            <a:endParaRPr lang="en-US" altLang="ko-KR" sz="2199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BACK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로그인 관련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페이지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(CRUD)</a:t>
            </a: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DATA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ANALYSIS :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맞춤형 상권분석</a:t>
            </a:r>
            <a:endParaRPr lang="en-US" sz="21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id="{C954985E-5200-455F-84A0-C854D7726598}"/>
              </a:ext>
            </a:extLst>
          </p:cNvPr>
          <p:cNvSpPr txBox="1"/>
          <p:nvPr/>
        </p:nvSpPr>
        <p:spPr>
          <a:xfrm>
            <a:off x="327696" y="276225"/>
            <a:ext cx="10663994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Introduction</a:t>
            </a:r>
          </a:p>
        </p:txBody>
      </p:sp>
      <p:sp>
        <p:nvSpPr>
          <p:cNvPr id="32" name="TextBox 12">
            <a:extLst>
              <a:ext uri="{FF2B5EF4-FFF2-40B4-BE49-F238E27FC236}">
                <a16:creationId xmlns:a16="http://schemas.microsoft.com/office/drawing/2014/main" id="{CA6775F1-C4C7-4B4E-8C1E-CE75BAE1300F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  <a:ln>
            <a:noFill/>
          </a:ln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01</a:t>
            </a: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B221A46C-8FD3-41FB-9E1F-D35DE1E994F1}"/>
              </a:ext>
            </a:extLst>
          </p:cNvPr>
          <p:cNvSpPr txBox="1"/>
          <p:nvPr/>
        </p:nvSpPr>
        <p:spPr>
          <a:xfrm>
            <a:off x="2698454" y="7262607"/>
            <a:ext cx="1965433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>
              <a:lnSpc>
                <a:spcPts val="2639"/>
              </a:lnSpc>
            </a:pPr>
            <a:r>
              <a:rPr lang="ko-KR" altLang="en-US" sz="2400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담당 구현 기능</a:t>
            </a:r>
            <a:endParaRPr lang="en-US" altLang="ko-KR" sz="2400" dirty="0">
              <a:solidFill>
                <a:srgbClr val="1351AA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"/>
              <a:sym typeface="Work Sans"/>
            </a:endParaRPr>
          </a:p>
        </p:txBody>
      </p:sp>
      <p:grpSp>
        <p:nvGrpSpPr>
          <p:cNvPr id="37" name="Group 8">
            <a:extLst>
              <a:ext uri="{FF2B5EF4-FFF2-40B4-BE49-F238E27FC236}">
                <a16:creationId xmlns:a16="http://schemas.microsoft.com/office/drawing/2014/main" id="{E3D506E9-47FA-429D-8674-3333E9F30F2F}"/>
              </a:ext>
            </a:extLst>
          </p:cNvPr>
          <p:cNvGrpSpPr/>
          <p:nvPr/>
        </p:nvGrpSpPr>
        <p:grpSpPr>
          <a:xfrm rot="5400000">
            <a:off x="16664317" y="-126890"/>
            <a:ext cx="1287243" cy="1007623"/>
            <a:chOff x="0" y="-9525"/>
            <a:chExt cx="440666" cy="344942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75C3F3F1-1778-41D7-97DE-C1F55416C69F}"/>
                </a:ext>
              </a:extLst>
            </p:cNvPr>
            <p:cNvSpPr/>
            <p:nvPr/>
          </p:nvSpPr>
          <p:spPr>
            <a:xfrm>
              <a:off x="251544" y="-4762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39" name="TextBox 10">
              <a:extLst>
                <a:ext uri="{FF2B5EF4-FFF2-40B4-BE49-F238E27FC236}">
                  <a16:creationId xmlns:a16="http://schemas.microsoft.com/office/drawing/2014/main" id="{98E06496-7016-4989-8B54-D2CA4FF793F5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40" name="TextBox 11">
            <a:extLst>
              <a:ext uri="{FF2B5EF4-FFF2-40B4-BE49-F238E27FC236}">
                <a16:creationId xmlns:a16="http://schemas.microsoft.com/office/drawing/2014/main" id="{1166DA4A-875A-47F3-9E58-5B5354B259B3}"/>
              </a:ext>
            </a:extLst>
          </p:cNvPr>
          <p:cNvSpPr txBox="1"/>
          <p:nvPr/>
        </p:nvSpPr>
        <p:spPr>
          <a:xfrm>
            <a:off x="449282" y="2061643"/>
            <a:ext cx="6803911" cy="352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37"/>
              </a:lnSpc>
            </a:pPr>
            <a:r>
              <a:rPr lang="en-US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Team</a:t>
            </a:r>
            <a:r>
              <a:rPr lang="ko-KR" altLang="en-US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 </a:t>
            </a:r>
            <a:r>
              <a:rPr lang="en-US" altLang="ko-KR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Mem</a:t>
            </a:r>
            <a:r>
              <a:rPr lang="en-US" altLang="ko-KR" sz="3200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bers/Roles</a:t>
            </a:r>
          </a:p>
        </p:txBody>
      </p:sp>
      <p:grpSp>
        <p:nvGrpSpPr>
          <p:cNvPr id="2" name="Group 2"/>
          <p:cNvGrpSpPr/>
          <p:nvPr/>
        </p:nvGrpSpPr>
        <p:grpSpPr>
          <a:xfrm>
            <a:off x="1562252" y="2814896"/>
            <a:ext cx="3907943" cy="3484153"/>
            <a:chOff x="24383" y="453642"/>
            <a:chExt cx="13716000" cy="13716000"/>
          </a:xfrm>
        </p:grpSpPr>
        <p:sp>
          <p:nvSpPr>
            <p:cNvPr id="3" name="Freeform 3"/>
            <p:cNvSpPr/>
            <p:nvPr/>
          </p:nvSpPr>
          <p:spPr>
            <a:xfrm>
              <a:off x="24383" y="453642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  <p:sp>
        <p:nvSpPr>
          <p:cNvPr id="24" name="TextBox 22">
            <a:extLst>
              <a:ext uri="{FF2B5EF4-FFF2-40B4-BE49-F238E27FC236}">
                <a16:creationId xmlns:a16="http://schemas.microsoft.com/office/drawing/2014/main" id="{6FB8F070-EA25-4872-8E5E-54D51444737A}"/>
              </a:ext>
            </a:extLst>
          </p:cNvPr>
          <p:cNvSpPr txBox="1"/>
          <p:nvPr/>
        </p:nvSpPr>
        <p:spPr>
          <a:xfrm>
            <a:off x="8413494" y="7334376"/>
            <a:ext cx="1965433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>
              <a:lnSpc>
                <a:spcPts val="2639"/>
              </a:lnSpc>
            </a:pPr>
            <a:r>
              <a:rPr lang="ko-KR" altLang="en-US" sz="2400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담당 구현 기능</a:t>
            </a:r>
            <a:endParaRPr lang="en-US" altLang="ko-KR" sz="2400" dirty="0">
              <a:solidFill>
                <a:srgbClr val="1351AA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"/>
              <a:sym typeface="Work Sans"/>
            </a:endParaRPr>
          </a:p>
        </p:txBody>
      </p:sp>
      <p:sp>
        <p:nvSpPr>
          <p:cNvPr id="25" name="TextBox 22">
            <a:extLst>
              <a:ext uri="{FF2B5EF4-FFF2-40B4-BE49-F238E27FC236}">
                <a16:creationId xmlns:a16="http://schemas.microsoft.com/office/drawing/2014/main" id="{577F6E27-5923-5266-0556-2596B862A888}"/>
              </a:ext>
            </a:extLst>
          </p:cNvPr>
          <p:cNvSpPr txBox="1"/>
          <p:nvPr/>
        </p:nvSpPr>
        <p:spPr>
          <a:xfrm>
            <a:off x="14167951" y="7094988"/>
            <a:ext cx="1965433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>
              <a:lnSpc>
                <a:spcPts val="2639"/>
              </a:lnSpc>
            </a:pPr>
            <a:r>
              <a:rPr lang="ko-KR" altLang="en-US" sz="2400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담당 구현 기능</a:t>
            </a:r>
            <a:endParaRPr lang="en-US" altLang="ko-KR" sz="2400" dirty="0">
              <a:solidFill>
                <a:srgbClr val="1351AA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"/>
              <a:sym typeface="Work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27696" y="276225"/>
            <a:ext cx="10663994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Introduction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02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95A24F8-F74C-89B6-CFEB-41A559E007EF}"/>
              </a:ext>
            </a:extLst>
          </p:cNvPr>
          <p:cNvGrpSpPr/>
          <p:nvPr/>
        </p:nvGrpSpPr>
        <p:grpSpPr>
          <a:xfrm>
            <a:off x="4495800" y="2839323"/>
            <a:ext cx="10141130" cy="1702601"/>
            <a:chOff x="4038600" y="2995302"/>
            <a:chExt cx="10141130" cy="1702601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7AA0E268-8853-4C02-AFC0-4BE5C728A5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6659" r="22707" b="34968"/>
            <a:stretch>
              <a:fillRect/>
            </a:stretch>
          </p:blipFill>
          <p:spPr>
            <a:xfrm>
              <a:off x="4038600" y="2995302"/>
              <a:ext cx="7315200" cy="1360302"/>
            </a:xfrm>
            <a:prstGeom prst="rect">
              <a:avLst/>
            </a:prstGeom>
            <a:ln w="3175">
              <a:solidFill>
                <a:schemeClr val="bg1">
                  <a:lumMod val="65000"/>
                </a:schemeClr>
              </a:solidFill>
            </a:ln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86924CA7-4ADD-438D-97DE-CF5024BDB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3723085"/>
              <a:ext cx="8083730" cy="974818"/>
            </a:xfrm>
            <a:prstGeom prst="rect">
              <a:avLst/>
            </a:prstGeom>
          </p:spPr>
        </p:pic>
      </p:grpSp>
      <p:sp>
        <p:nvSpPr>
          <p:cNvPr id="13" name="TextBox 11">
            <a:extLst>
              <a:ext uri="{FF2B5EF4-FFF2-40B4-BE49-F238E27FC236}">
                <a16:creationId xmlns:a16="http://schemas.microsoft.com/office/drawing/2014/main" id="{B75CD16B-1142-47C9-9C6E-782DACDFD491}"/>
              </a:ext>
            </a:extLst>
          </p:cNvPr>
          <p:cNvSpPr txBox="1"/>
          <p:nvPr/>
        </p:nvSpPr>
        <p:spPr>
          <a:xfrm>
            <a:off x="457200" y="1968095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Motivation</a:t>
            </a:r>
            <a:r>
              <a:rPr lang="ko-KR" altLang="en-US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</a:t>
            </a:r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for</a:t>
            </a:r>
            <a:r>
              <a:rPr lang="ko-KR" altLang="en-US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</a:t>
            </a:r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Development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6A48A4E-8ECF-532F-04BD-A081F3684BF1}"/>
              </a:ext>
            </a:extLst>
          </p:cNvPr>
          <p:cNvSpPr/>
          <p:nvPr/>
        </p:nvSpPr>
        <p:spPr>
          <a:xfrm>
            <a:off x="3048000" y="7523651"/>
            <a:ext cx="12496800" cy="1977261"/>
          </a:xfrm>
          <a:prstGeom prst="rect">
            <a:avLst/>
          </a:prstGeom>
          <a:noFill/>
          <a:ln w="28575">
            <a:solidFill>
              <a:srgbClr val="E3E2D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학교안심 알림장 TTF B" panose="02000703000000000000" pitchFamily="2" charset="-127"/>
              <a:ea typeface="학교안심 알림장 TTF B" panose="02000703000000000000" pitchFamily="2" charset="-127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129531" y="7865951"/>
            <a:ext cx="8028938" cy="1292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36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청년층의 유출 </a:t>
            </a:r>
            <a:r>
              <a:rPr lang="en-US" altLang="ko-KR" sz="36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+ </a:t>
            </a:r>
            <a:r>
              <a:rPr lang="ko-KR" altLang="en-US" sz="36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중장년층의 유입</a:t>
            </a:r>
            <a:r>
              <a:rPr lang="en-US" altLang="ko-KR" sz="36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 </a:t>
            </a:r>
            <a:endParaRPr lang="en-US" altLang="ko-KR" sz="3600" u="none" strike="noStrike" dirty="0">
              <a:solidFill>
                <a:srgbClr val="E3E2DE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"/>
              <a:sym typeface="Work Sans"/>
            </a:endParaRPr>
          </a:p>
          <a:p>
            <a:pPr algn="ctr"/>
            <a:r>
              <a:rPr lang="ko-KR" altLang="en-US" sz="36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→</a:t>
            </a:r>
            <a:r>
              <a:rPr lang="en-US" altLang="ko-KR" sz="36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4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‘</a:t>
            </a:r>
            <a:r>
              <a:rPr lang="ko-KR" altLang="en-US" sz="4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창업</a:t>
            </a:r>
            <a:r>
              <a:rPr lang="en-US" altLang="ko-KR" sz="4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’</a:t>
            </a:r>
            <a:r>
              <a:rPr lang="ko-KR" altLang="en-US" sz="36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이라는 방안을 도입</a:t>
            </a:r>
            <a:endParaRPr lang="en-US" altLang="ko-KR" sz="3600" dirty="0">
              <a:solidFill>
                <a:srgbClr val="E3E2DE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"/>
              <a:sym typeface="Work Sans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F5527E52-0158-783A-E32F-ABA8B8E033E4}"/>
              </a:ext>
            </a:extLst>
          </p:cNvPr>
          <p:cNvGrpSpPr/>
          <p:nvPr/>
        </p:nvGrpSpPr>
        <p:grpSpPr>
          <a:xfrm>
            <a:off x="4800600" y="4969485"/>
            <a:ext cx="9206950" cy="1905023"/>
            <a:chOff x="1981200" y="5027973"/>
            <a:chExt cx="9206950" cy="1905023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0859FB9-B918-FF10-CAD9-278F472CC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29717"/>
            <a:stretch>
              <a:fillRect/>
            </a:stretch>
          </p:blipFill>
          <p:spPr>
            <a:xfrm>
              <a:off x="1981200" y="5027973"/>
              <a:ext cx="9206950" cy="1905023"/>
            </a:xfrm>
            <a:prstGeom prst="rect">
              <a:avLst/>
            </a:prstGeom>
          </p:spPr>
        </p:pic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B4B5249-DDD3-8D47-E9FE-DB1ED6A204AE}"/>
                </a:ext>
              </a:extLst>
            </p:cNvPr>
            <p:cNvSpPr/>
            <p:nvPr/>
          </p:nvSpPr>
          <p:spPr>
            <a:xfrm>
              <a:off x="2819399" y="6134100"/>
              <a:ext cx="8252377" cy="304800"/>
            </a:xfrm>
            <a:prstGeom prst="rect">
              <a:avLst/>
            </a:prstGeom>
            <a:solidFill>
              <a:srgbClr val="FFFF00">
                <a:alpha val="3098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95A2752-743D-D88E-12AD-868C96ACB37F}"/>
                </a:ext>
              </a:extLst>
            </p:cNvPr>
            <p:cNvSpPr/>
            <p:nvPr/>
          </p:nvSpPr>
          <p:spPr>
            <a:xfrm>
              <a:off x="1981200" y="6581828"/>
              <a:ext cx="2590800" cy="304799"/>
            </a:xfrm>
            <a:prstGeom prst="rect">
              <a:avLst/>
            </a:prstGeom>
            <a:solidFill>
              <a:srgbClr val="FFFF00">
                <a:alpha val="3098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03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BE048569-9CAB-42E7-972D-453DA2C1F8B6}"/>
              </a:ext>
            </a:extLst>
          </p:cNvPr>
          <p:cNvSpPr txBox="1"/>
          <p:nvPr/>
        </p:nvSpPr>
        <p:spPr>
          <a:xfrm>
            <a:off x="327696" y="276225"/>
            <a:ext cx="12778704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7A16AE-7952-426F-8995-6C891AA20B2A}"/>
              </a:ext>
            </a:extLst>
          </p:cNvPr>
          <p:cNvSpPr txBox="1"/>
          <p:nvPr/>
        </p:nvSpPr>
        <p:spPr>
          <a:xfrm>
            <a:off x="340396" y="1916074"/>
            <a:ext cx="9340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Topic Selection</a:t>
            </a:r>
            <a:endParaRPr lang="ko-KR" altLang="en-US" sz="3200" spc="-150" dirty="0">
              <a:solidFill>
                <a:srgbClr val="1351AA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51D74E09-50A2-609B-CAE9-9F87343AD64B}"/>
              </a:ext>
            </a:extLst>
          </p:cNvPr>
          <p:cNvGrpSpPr/>
          <p:nvPr/>
        </p:nvGrpSpPr>
        <p:grpSpPr>
          <a:xfrm>
            <a:off x="578631" y="2823148"/>
            <a:ext cx="11292098" cy="7151215"/>
            <a:chOff x="3048000" y="2730808"/>
            <a:chExt cx="11292098" cy="715121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E615478-3745-4D4C-8B64-33EC49F4D6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48000" y="2730808"/>
              <a:ext cx="11292098" cy="5640118"/>
            </a:xfrm>
            <a:prstGeom prst="rect">
              <a:avLst/>
            </a:prstGeom>
          </p:spPr>
        </p:pic>
        <p:sp>
          <p:nvSpPr>
            <p:cNvPr id="18" name="TextBox 6">
              <a:extLst>
                <a:ext uri="{FF2B5EF4-FFF2-40B4-BE49-F238E27FC236}">
                  <a16:creationId xmlns:a16="http://schemas.microsoft.com/office/drawing/2014/main" id="{16001297-0E70-4FAA-BF46-F89E2E08DD15}"/>
                </a:ext>
              </a:extLst>
            </p:cNvPr>
            <p:cNvSpPr txBox="1"/>
            <p:nvPr/>
          </p:nvSpPr>
          <p:spPr>
            <a:xfrm>
              <a:off x="3947902" y="6057900"/>
              <a:ext cx="9953960" cy="333168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8028"/>
                </a:lnSpc>
                <a:spcBef>
                  <a:spcPct val="0"/>
                </a:spcBef>
              </a:pPr>
              <a:r>
                <a:rPr lang="en-US" sz="16600" b="1" u="none" strike="noStrike" spc="-300" dirty="0">
                  <a:solidFill>
                    <a:srgbClr val="65A3FF"/>
                  </a:solidFill>
                  <a:latin typeface="Bitcount Grid Double Roman Semi" panose="00000009000000020000" pitchFamily="50" charset="0"/>
                  <a:ea typeface="Aileron Heavy"/>
                  <a:cs typeface="Aileron Heavy"/>
                  <a:sym typeface="Aileron Heavy"/>
                </a:rPr>
                <a:t>J</a:t>
              </a:r>
              <a:r>
                <a:rPr lang="en-US" sz="16600" b="1" spc="-300" dirty="0">
                  <a:solidFill>
                    <a:srgbClr val="65A3FF"/>
                  </a:solidFill>
                  <a:latin typeface="Bitcount Grid Double Roman Semi" panose="00000009000000020000" pitchFamily="50" charset="0"/>
                  <a:ea typeface="Aileron Heavy"/>
                  <a:cs typeface="Aileron Heavy"/>
                  <a:sym typeface="Aileron Heavy"/>
                </a:rPr>
                <a:t>OB</a:t>
              </a:r>
              <a:r>
                <a:rPr lang="en-US" sz="16600" b="1" u="none" strike="noStrike" spc="-300" dirty="0">
                  <a:solidFill>
                    <a:srgbClr val="65A3FF"/>
                  </a:solidFill>
                  <a:latin typeface="Bitcount Grid Double Roman Semi" panose="00000009000000020000" pitchFamily="50" charset="0"/>
                  <a:ea typeface="Aileron Heavy"/>
                  <a:cs typeface="Aileron Heavy"/>
                  <a:sym typeface="Aileron Heavy"/>
                </a:rPr>
                <a:t>-A-YO</a:t>
              </a:r>
            </a:p>
          </p:txBody>
        </p:sp>
        <p:sp>
          <p:nvSpPr>
            <p:cNvPr id="6" name="TextBox 8">
              <a:extLst>
                <a:ext uri="{FF2B5EF4-FFF2-40B4-BE49-F238E27FC236}">
                  <a16:creationId xmlns:a16="http://schemas.microsoft.com/office/drawing/2014/main" id="{0632BE50-945C-E0CF-E673-0BAF48EA8940}"/>
                </a:ext>
              </a:extLst>
            </p:cNvPr>
            <p:cNvSpPr txBox="1"/>
            <p:nvPr/>
          </p:nvSpPr>
          <p:spPr>
            <a:xfrm>
              <a:off x="5280387" y="8897138"/>
              <a:ext cx="7288989" cy="98488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ctr"/>
              <a:r>
                <a:rPr lang="ko-KR" altLang="en-US" sz="3200" b="1" dirty="0">
                  <a:solidFill>
                    <a:srgbClr val="65A3FF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rPr>
                <a:t>상권 데이터가 일자리가 되는 곳 </a:t>
              </a:r>
              <a:endParaRPr lang="en-US" altLang="ko-KR" sz="3200" b="1" dirty="0">
                <a:solidFill>
                  <a:srgbClr val="65A3FF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endParaRPr>
            </a:p>
            <a:p>
              <a:pPr marL="0" lvl="1" indent="0" algn="ctr"/>
              <a:r>
                <a:rPr lang="ko-KR" altLang="en-US" sz="3200" b="1" dirty="0">
                  <a:solidFill>
                    <a:srgbClr val="65A3FF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rPr>
                <a:t>데이터로 미래를 </a:t>
              </a:r>
              <a:r>
                <a:rPr lang="en-US" altLang="ko-KR" sz="3200" b="1" dirty="0">
                  <a:solidFill>
                    <a:srgbClr val="65A3FF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rPr>
                <a:t>‘</a:t>
              </a:r>
              <a:r>
                <a:rPr lang="ko-KR" altLang="en-US" sz="3200" b="1" dirty="0">
                  <a:solidFill>
                    <a:srgbClr val="65A3FF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rPr>
                <a:t>잡아요</a:t>
              </a:r>
              <a:r>
                <a:rPr lang="en-US" altLang="ko-KR" sz="3200" b="1" dirty="0">
                  <a:solidFill>
                    <a:srgbClr val="65A3FF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rPr>
                <a:t>’</a:t>
              </a:r>
              <a:endParaRPr lang="en-US" altLang="ko-KR" sz="2400" b="1" dirty="0">
                <a:solidFill>
                  <a:srgbClr val="65A3FF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AC84D33-2CA3-E233-65FF-AD23DF640465}"/>
              </a:ext>
            </a:extLst>
          </p:cNvPr>
          <p:cNvGrpSpPr/>
          <p:nvPr/>
        </p:nvGrpSpPr>
        <p:grpSpPr>
          <a:xfrm>
            <a:off x="12054479" y="3520153"/>
            <a:ext cx="5453116" cy="1524000"/>
            <a:chOff x="12386458" y="3567475"/>
            <a:chExt cx="5453116" cy="1524000"/>
          </a:xfrm>
        </p:grpSpPr>
        <p:sp>
          <p:nvSpPr>
            <p:cNvPr id="19" name="TextBox 8">
              <a:extLst>
                <a:ext uri="{FF2B5EF4-FFF2-40B4-BE49-F238E27FC236}">
                  <a16:creationId xmlns:a16="http://schemas.microsoft.com/office/drawing/2014/main" id="{15E7FAE5-48F9-4F7A-A7B1-0BED4388D9FA}"/>
                </a:ext>
              </a:extLst>
            </p:cNvPr>
            <p:cNvSpPr txBox="1"/>
            <p:nvPr/>
          </p:nvSpPr>
          <p:spPr>
            <a:xfrm>
              <a:off x="14866324" y="3775477"/>
              <a:ext cx="2973250" cy="11079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algn="l"/>
              <a:r>
                <a:rPr lang="ko-KR" altLang="en-US" sz="2400" dirty="0" err="1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비수도권지역에서의</a:t>
              </a:r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 </a:t>
              </a:r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Job(</a:t>
              </a:r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직업</a:t>
              </a:r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)</a:t>
              </a:r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을 잡아 성장할 수 있는 기회를 제공</a:t>
              </a:r>
              <a:endPara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E91E6FAB-B11A-B312-E128-5C2E8B796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31" t="33683" r="49469" b="35696"/>
            <a:stretch>
              <a:fillRect/>
            </a:stretch>
          </p:blipFill>
          <p:spPr>
            <a:xfrm>
              <a:off x="12386458" y="3567475"/>
              <a:ext cx="2209800" cy="1524000"/>
            </a:xfrm>
            <a:prstGeom prst="rect">
              <a:avLst/>
            </a:prstGeom>
          </p:spPr>
        </p:pic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C2EEE851-1A99-878E-4397-8742B13619BC}"/>
              </a:ext>
            </a:extLst>
          </p:cNvPr>
          <p:cNvGrpSpPr/>
          <p:nvPr/>
        </p:nvGrpSpPr>
        <p:grpSpPr>
          <a:xfrm>
            <a:off x="12092579" y="5627534"/>
            <a:ext cx="5659556" cy="1447801"/>
            <a:chOff x="12424558" y="5674856"/>
            <a:chExt cx="5659556" cy="1447801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B486B534-20F1-D456-DB6B-CA5C85E270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16" t="66357" r="51014" b="4553"/>
            <a:stretch>
              <a:fillRect/>
            </a:stretch>
          </p:blipFill>
          <p:spPr>
            <a:xfrm>
              <a:off x="12424558" y="5674856"/>
              <a:ext cx="2133600" cy="1447801"/>
            </a:xfrm>
            <a:prstGeom prst="rect">
              <a:avLst/>
            </a:prstGeom>
          </p:spPr>
        </p:pic>
        <p:sp>
          <p:nvSpPr>
            <p:cNvPr id="21" name="TextBox 8">
              <a:extLst>
                <a:ext uri="{FF2B5EF4-FFF2-40B4-BE49-F238E27FC236}">
                  <a16:creationId xmlns:a16="http://schemas.microsoft.com/office/drawing/2014/main" id="{BA3C639F-0460-BAF3-9CB8-45D0231F66F5}"/>
                </a:ext>
              </a:extLst>
            </p:cNvPr>
            <p:cNvSpPr txBox="1"/>
            <p:nvPr/>
          </p:nvSpPr>
          <p:spPr>
            <a:xfrm>
              <a:off x="14866324" y="6014661"/>
              <a:ext cx="3217790" cy="11079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algn="l"/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고향 </a:t>
              </a:r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or</a:t>
              </a:r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 비수도권 지역에서 제</a:t>
              </a:r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2</a:t>
              </a:r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의 인생을 </a:t>
              </a:r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Job(</a:t>
              </a:r>
              <a:r>
                <a:rPr lang="ko-KR" altLang="en-US" sz="2400" dirty="0" err="1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잡</a:t>
              </a:r>
              <a:r>
                <a:rPr lang="en-US" altLang="ko-KR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)</a:t>
              </a:r>
              <a:r>
                <a:rPr lang="ko-KR" altLang="en-US" sz="24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을 수 있도록 도움을 제공</a:t>
              </a:r>
              <a:endPara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</p:txBody>
        </p:sp>
      </p:grpSp>
      <p:sp>
        <p:nvSpPr>
          <p:cNvPr id="22" name="TextBox 8">
            <a:extLst>
              <a:ext uri="{FF2B5EF4-FFF2-40B4-BE49-F238E27FC236}">
                <a16:creationId xmlns:a16="http://schemas.microsoft.com/office/drawing/2014/main" id="{BDB9ECDE-4C38-A0E7-8DE5-E061C7AB3A65}"/>
              </a:ext>
            </a:extLst>
          </p:cNvPr>
          <p:cNvSpPr txBox="1"/>
          <p:nvPr/>
        </p:nvSpPr>
        <p:spPr>
          <a:xfrm>
            <a:off x="11846916" y="7692053"/>
            <a:ext cx="6077036" cy="1292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algn="ctr"/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데이터기반의 정확한 분석을 통해 리스크를 최소화하고 성공을 </a:t>
            </a:r>
            <a: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JOB(</a:t>
            </a:r>
            <a:r>
              <a:rPr lang="ko-KR" altLang="en-US" sz="240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잡</a:t>
            </a:r>
            <a: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)</a:t>
            </a:r>
            <a:r>
              <a:rPr lang="ko-KR" altLang="en-US" sz="240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아갈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수 있도록 돕는 </a:t>
            </a:r>
            <a:b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</a:br>
            <a:r>
              <a:rPr lang="ko-KR" altLang="en-US" sz="36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스마트한 상권 솔루션</a:t>
            </a:r>
            <a:endParaRPr lang="en-US" sz="2400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3216539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327696" y="276225"/>
            <a:ext cx="14279849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altLang="ko-KR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grpSp>
        <p:nvGrpSpPr>
          <p:cNvPr id="23" name="Group 23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831951" y="633413"/>
            <a:ext cx="97979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04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4DBDC796-5A04-4291-A990-CAB2236F8427}"/>
              </a:ext>
            </a:extLst>
          </p:cNvPr>
          <p:cNvSpPr txBox="1"/>
          <p:nvPr/>
        </p:nvSpPr>
        <p:spPr>
          <a:xfrm>
            <a:off x="391015" y="2057163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rPr>
              <a:t>ERD</a:t>
            </a: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6179356" y="5813035"/>
            <a:ext cx="51054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공지사항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CUD :  ADMIN_ROLE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만 가능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일반 사용자는 오직 조회만 할 수 있음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백엔드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검증 로직</a:t>
            </a:r>
            <a:b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</a:b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1) FK username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으로 작성자 일치 확인</a:t>
            </a:r>
            <a:b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</a:b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2) </a:t>
            </a:r>
            <a:r>
              <a:rPr lang="en-US" altLang="ko-KR" sz="20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role_type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이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ADMIN_ROLE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인지 확인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sp>
        <p:nvSpPr>
          <p:cNvPr id="10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11857713" y="6491537"/>
            <a:ext cx="6096000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Community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CUD &amp;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파일 업로드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: USER_ROLE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만 가능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(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회원 전용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를 통해 작성자 본인 여부와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USER_ROLE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권한을 동시에 검증하여 비회원 접근 차단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파일 종속성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: FK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를 통한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1:N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관계 설정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게시글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삭제 시 파일 자동 삭제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(CASCADE DELETE)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로 데이터 </a:t>
            </a:r>
            <a:r>
              <a:rPr lang="ko-KR" altLang="en-US" sz="20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무결성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강화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댓글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종속성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: community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→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comment 1:N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관계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게시글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삭제 시 </a:t>
            </a:r>
            <a:r>
              <a:rPr lang="ko-KR" altLang="en-US" sz="20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댓글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자동 삭제</a:t>
            </a:r>
            <a:endParaRPr lang="en-US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124627A-D8BE-92B1-C1E2-7A15F1C25AAF}"/>
              </a:ext>
            </a:extLst>
          </p:cNvPr>
          <p:cNvGrpSpPr/>
          <p:nvPr/>
        </p:nvGrpSpPr>
        <p:grpSpPr>
          <a:xfrm>
            <a:off x="12025278" y="2762137"/>
            <a:ext cx="5760870" cy="3292532"/>
            <a:chOff x="5668138" y="2845277"/>
            <a:chExt cx="5760870" cy="3292532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8138" y="2845277"/>
              <a:ext cx="5760870" cy="3292532"/>
            </a:xfrm>
            <a:prstGeom prst="rect">
              <a:avLst/>
            </a:prstGeom>
            <a:noFill/>
            <a:ln w="19050">
              <a:solidFill>
                <a:srgbClr val="1351AA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B94CCE4D-AC55-859D-8697-2B2401A93E7F}"/>
                </a:ext>
              </a:extLst>
            </p:cNvPr>
            <p:cNvGrpSpPr/>
            <p:nvPr/>
          </p:nvGrpSpPr>
          <p:grpSpPr>
            <a:xfrm>
              <a:off x="7138873" y="3932266"/>
              <a:ext cx="2819400" cy="694492"/>
              <a:chOff x="4343400" y="2885906"/>
              <a:chExt cx="2819400" cy="694492"/>
            </a:xfrm>
          </p:grpSpPr>
          <p:sp>
            <p:nvSpPr>
              <p:cNvPr id="15" name="TextBox 15"/>
              <p:cNvSpPr txBox="1"/>
              <p:nvPr/>
            </p:nvSpPr>
            <p:spPr>
              <a:xfrm>
                <a:off x="4572695" y="3111445"/>
                <a:ext cx="2360811" cy="33611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2490"/>
                  </a:lnSpc>
                  <a:spcBef>
                    <a:spcPct val="0"/>
                  </a:spcBef>
                </a:pPr>
                <a:r>
                  <a:rPr lang="en-US" sz="3000" b="1" spc="-93" dirty="0">
                    <a:solidFill>
                      <a:srgbClr val="1351AA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COMMUNITY</a:t>
                </a:r>
              </a:p>
            </p:txBody>
          </p: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060EFFF6-2627-2FAC-D313-1498B9347DB4}"/>
                  </a:ext>
                </a:extLst>
              </p:cNvPr>
              <p:cNvSpPr/>
              <p:nvPr/>
            </p:nvSpPr>
            <p:spPr>
              <a:xfrm>
                <a:off x="4343400" y="2885906"/>
                <a:ext cx="2819400" cy="694492"/>
              </a:xfrm>
              <a:prstGeom prst="roundRect">
                <a:avLst/>
              </a:prstGeom>
              <a:noFill/>
              <a:ln>
                <a:solidFill>
                  <a:srgbClr val="1351A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3EB4CE8-5C90-F5FC-8075-D77FFEF47AC9}"/>
              </a:ext>
            </a:extLst>
          </p:cNvPr>
          <p:cNvGrpSpPr/>
          <p:nvPr/>
        </p:nvGrpSpPr>
        <p:grpSpPr>
          <a:xfrm>
            <a:off x="5625503" y="2801319"/>
            <a:ext cx="6096000" cy="2708032"/>
            <a:chOff x="11743574" y="2877637"/>
            <a:chExt cx="6096000" cy="2708032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743574" y="2877637"/>
              <a:ext cx="6096000" cy="2708032"/>
            </a:xfrm>
            <a:prstGeom prst="rect">
              <a:avLst/>
            </a:prstGeom>
            <a:noFill/>
            <a:ln w="19050">
              <a:solidFill>
                <a:srgbClr val="1351AA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73602992-2985-E9D5-CC18-681D8C7F1EB8}"/>
                </a:ext>
              </a:extLst>
            </p:cNvPr>
            <p:cNvGrpSpPr/>
            <p:nvPr/>
          </p:nvGrpSpPr>
          <p:grpSpPr>
            <a:xfrm>
              <a:off x="13424737" y="3836850"/>
              <a:ext cx="2819400" cy="694492"/>
              <a:chOff x="7800380" y="2859943"/>
              <a:chExt cx="2819400" cy="694492"/>
            </a:xfrm>
          </p:grpSpPr>
          <p:sp>
            <p:nvSpPr>
              <p:cNvPr id="14" name="TextBox 14"/>
              <p:cNvSpPr txBox="1"/>
              <p:nvPr/>
            </p:nvSpPr>
            <p:spPr>
              <a:xfrm>
                <a:off x="8364604" y="3090528"/>
                <a:ext cx="1558791" cy="33611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 algn="ctr">
                  <a:lnSpc>
                    <a:spcPts val="2490"/>
                  </a:lnSpc>
                  <a:spcBef>
                    <a:spcPct val="0"/>
                  </a:spcBef>
                </a:pPr>
                <a:r>
                  <a:rPr lang="en-US" sz="3000" b="1" spc="-93" dirty="0">
                    <a:solidFill>
                      <a:srgbClr val="1351AA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NOTICE</a:t>
                </a:r>
              </a:p>
            </p:txBody>
          </p:sp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29883782-E175-AC30-5B8A-2CB284C0C593}"/>
                  </a:ext>
                </a:extLst>
              </p:cNvPr>
              <p:cNvSpPr/>
              <p:nvPr/>
            </p:nvSpPr>
            <p:spPr>
              <a:xfrm>
                <a:off x="7800380" y="2859943"/>
                <a:ext cx="2819400" cy="694492"/>
              </a:xfrm>
              <a:prstGeom prst="roundRect">
                <a:avLst/>
              </a:prstGeom>
              <a:noFill/>
              <a:ln>
                <a:solidFill>
                  <a:srgbClr val="1351A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862" y="5336865"/>
            <a:ext cx="2230899" cy="1670027"/>
          </a:xfrm>
          <a:prstGeom prst="rect">
            <a:avLst/>
          </a:prstGeom>
          <a:noFill/>
          <a:ln w="19050">
            <a:solidFill>
              <a:srgbClr val="1351AA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1034" y="2831437"/>
            <a:ext cx="4011161" cy="2327577"/>
          </a:xfrm>
          <a:prstGeom prst="rect">
            <a:avLst/>
          </a:prstGeom>
          <a:noFill/>
          <a:ln w="12700">
            <a:solidFill>
              <a:srgbClr val="1351AA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34A9A80E-817A-B473-70FC-2F2A02D80984}"/>
              </a:ext>
            </a:extLst>
          </p:cNvPr>
          <p:cNvGrpSpPr/>
          <p:nvPr/>
        </p:nvGrpSpPr>
        <p:grpSpPr>
          <a:xfrm>
            <a:off x="1798463" y="3435949"/>
            <a:ext cx="2819400" cy="694492"/>
            <a:chOff x="624840" y="3088468"/>
            <a:chExt cx="2819400" cy="69449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A7A16AE-7952-426F-8995-6C891AA20B2A}"/>
                </a:ext>
              </a:extLst>
            </p:cNvPr>
            <p:cNvSpPr txBox="1"/>
            <p:nvPr/>
          </p:nvSpPr>
          <p:spPr>
            <a:xfrm>
              <a:off x="1524000" y="3143326"/>
              <a:ext cx="192024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3200" spc="-150" dirty="0">
                  <a:solidFill>
                    <a:srgbClr val="1351AA"/>
                  </a:solidFill>
                  <a:latin typeface="Work Sans Bold" charset="0"/>
                  <a:ea typeface="학교안심 알림장 TTF B" panose="02000703000000000000" pitchFamily="2" charset="-127"/>
                  <a:sym typeface="Work Sans Bold"/>
                </a:rPr>
                <a:t>JWT</a:t>
              </a:r>
              <a:endParaRPr lang="ko-KR" altLang="en-US" sz="3200" spc="-150" dirty="0">
                <a:solidFill>
                  <a:srgbClr val="1351AA"/>
                </a:solidFill>
                <a:latin typeface="Work Sans Bold" charset="0"/>
                <a:ea typeface="학교안심 알림장 TTF B" panose="02000703000000000000" pitchFamily="2" charset="-127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71E37FA1-3745-B308-B9C9-23D3AEF8B360}"/>
                </a:ext>
              </a:extLst>
            </p:cNvPr>
            <p:cNvSpPr/>
            <p:nvPr/>
          </p:nvSpPr>
          <p:spPr>
            <a:xfrm>
              <a:off x="624840" y="3088468"/>
              <a:ext cx="2819400" cy="694492"/>
            </a:xfrm>
            <a:prstGeom prst="roundRect">
              <a:avLst/>
            </a:prstGeom>
            <a:noFill/>
            <a:ln>
              <a:solidFill>
                <a:srgbClr val="1351A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CD2B102A-ED34-4937-DD28-A67928AE76B1}"/>
              </a:ext>
            </a:extLst>
          </p:cNvPr>
          <p:cNvGrpSpPr/>
          <p:nvPr/>
        </p:nvGrpSpPr>
        <p:grpSpPr>
          <a:xfrm>
            <a:off x="1742611" y="5797045"/>
            <a:ext cx="2819400" cy="694492"/>
            <a:chOff x="12069467" y="3377941"/>
            <a:chExt cx="2819400" cy="69449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A7A16AE-7952-426F-8995-6C891AA20B2A}"/>
                </a:ext>
              </a:extLst>
            </p:cNvPr>
            <p:cNvSpPr txBox="1"/>
            <p:nvPr/>
          </p:nvSpPr>
          <p:spPr>
            <a:xfrm>
              <a:off x="12349252" y="3448595"/>
              <a:ext cx="249936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3200" spc="-150" dirty="0">
                  <a:solidFill>
                    <a:srgbClr val="1351AA"/>
                  </a:solidFill>
                  <a:latin typeface="Work Sans Bold" charset="0"/>
                  <a:ea typeface="학교안심 알림장 TTF B" panose="02000703000000000000" pitchFamily="2" charset="-127"/>
                  <a:sym typeface="Work Sans Bold"/>
                </a:rPr>
                <a:t>SIGNATURE</a:t>
              </a:r>
              <a:endParaRPr lang="ko-KR" altLang="en-US" sz="3200" spc="-150" dirty="0">
                <a:solidFill>
                  <a:srgbClr val="1351AA"/>
                </a:solidFill>
                <a:latin typeface="Work Sans Bold" charset="0"/>
                <a:ea typeface="학교안심 알림장 TTF B" panose="02000703000000000000" pitchFamily="2" charset="-127"/>
              </a:endParaRP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45B03A3F-66FE-B8DF-60BB-2959341CA7FD}"/>
                </a:ext>
              </a:extLst>
            </p:cNvPr>
            <p:cNvSpPr/>
            <p:nvPr/>
          </p:nvSpPr>
          <p:spPr>
            <a:xfrm>
              <a:off x="12069467" y="3377941"/>
              <a:ext cx="2819400" cy="694492"/>
            </a:xfrm>
            <a:prstGeom prst="roundRect">
              <a:avLst/>
            </a:prstGeom>
            <a:noFill/>
            <a:ln>
              <a:solidFill>
                <a:srgbClr val="1351A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1066800" y="7310576"/>
            <a:ext cx="7329005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Refresh Token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저장 및 관리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/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1) FK username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을 통한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1:1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관계로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user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와 연결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/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2)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로그인 세션 유지 및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Access Token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재발급 기능 지원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/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3)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로그아웃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/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탈취 시 토큰 무효화를 위한 중앙 저장소</a:t>
            </a:r>
            <a:endParaRPr lang="en-US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sp>
        <p:nvSpPr>
          <p:cNvPr id="17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1066800" y="8675051"/>
            <a:ext cx="5492561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시스템 공통 암호화 키 관리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/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1)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독립적인 테이블로 특정 개체와 </a:t>
            </a:r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관계 없음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/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2) JWT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서명 및 유효성 검증에 사용되는 비밀 키 저장</a:t>
            </a:r>
            <a:endParaRPr lang="en-US" altLang="ko-KR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/>
            <a:r>
              <a:rPr lang="en-US" altLang="ko-KR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3) 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서비스 전체의 보안 및 데이터 </a:t>
            </a:r>
            <a:r>
              <a:rPr lang="ko-KR" altLang="en-US" sz="20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무결성</a:t>
            </a:r>
            <a:r>
              <a:rPr lang="ko-KR" altLang="en-US" sz="20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확보</a:t>
            </a:r>
            <a:endParaRPr lang="en-US" sz="20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05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BE048569-9CAB-42E7-972D-453DA2C1F8B6}"/>
              </a:ext>
            </a:extLst>
          </p:cNvPr>
          <p:cNvSpPr txBox="1"/>
          <p:nvPr/>
        </p:nvSpPr>
        <p:spPr>
          <a:xfrm>
            <a:off x="327696" y="276225"/>
            <a:ext cx="12778704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7A16AE-7952-426F-8995-6C891AA20B2A}"/>
              </a:ext>
            </a:extLst>
          </p:cNvPr>
          <p:cNvSpPr txBox="1"/>
          <p:nvPr/>
        </p:nvSpPr>
        <p:spPr>
          <a:xfrm>
            <a:off x="299987" y="1971724"/>
            <a:ext cx="9340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Technology Stack</a:t>
            </a:r>
            <a:endParaRPr lang="ko-KR" altLang="en-US" sz="3200" spc="-150" dirty="0">
              <a:solidFill>
                <a:srgbClr val="1351AA"/>
              </a:solidFill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2160E1A-4FD1-535E-A90B-D7F44097CEC3}"/>
              </a:ext>
            </a:extLst>
          </p:cNvPr>
          <p:cNvGrpSpPr/>
          <p:nvPr/>
        </p:nvGrpSpPr>
        <p:grpSpPr>
          <a:xfrm>
            <a:off x="9118600" y="3634454"/>
            <a:ext cx="5987877" cy="2131813"/>
            <a:chOff x="1308774" y="5905500"/>
            <a:chExt cx="5987877" cy="2131813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654EC9B2-4F08-21FA-D20D-3E5D67A7D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7966" y="6272517"/>
              <a:ext cx="1558685" cy="1558685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EFBCA966-811B-DC70-EDBF-CBC7BC42A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58" t="21620" r="16774" b="26102"/>
            <a:stretch>
              <a:fillRect/>
            </a:stretch>
          </p:blipFill>
          <p:spPr>
            <a:xfrm>
              <a:off x="1308774" y="5905500"/>
              <a:ext cx="3552208" cy="2131813"/>
            </a:xfrm>
            <a:prstGeom prst="rect">
              <a:avLst/>
            </a:prstGeom>
          </p:spPr>
        </p:pic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63C27220-3946-A8AA-C47C-B07C5C739A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1" t="24001" r="37333" b="22653"/>
          <a:stretch>
            <a:fillRect/>
          </a:stretch>
        </p:blipFill>
        <p:spPr>
          <a:xfrm>
            <a:off x="1368295" y="3872859"/>
            <a:ext cx="1676400" cy="182921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1E38C24D-AF04-EDDB-B526-B14D7D617D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98" t="7671" r="15326" b="12020"/>
          <a:stretch>
            <a:fillRect/>
          </a:stretch>
        </p:blipFill>
        <p:spPr>
          <a:xfrm>
            <a:off x="15480335" y="3990493"/>
            <a:ext cx="2149187" cy="1537643"/>
          </a:xfrm>
          <a:prstGeom prst="rect">
            <a:avLst/>
          </a:prstGeom>
        </p:spPr>
      </p:pic>
      <p:sp>
        <p:nvSpPr>
          <p:cNvPr id="33" name="Freeform 5">
            <a:extLst>
              <a:ext uri="{FF2B5EF4-FFF2-40B4-BE49-F238E27FC236}">
                <a16:creationId xmlns:a16="http://schemas.microsoft.com/office/drawing/2014/main" id="{6D7E65A5-F9D8-41BA-2475-9781CA713874}"/>
              </a:ext>
            </a:extLst>
          </p:cNvPr>
          <p:cNvSpPr/>
          <p:nvPr/>
        </p:nvSpPr>
        <p:spPr>
          <a:xfrm>
            <a:off x="2231894" y="7317247"/>
            <a:ext cx="13617705" cy="2491322"/>
          </a:xfrm>
          <a:custGeom>
            <a:avLst/>
            <a:gdLst/>
            <a:ahLst/>
            <a:cxnLst/>
            <a:rect l="l" t="t" r="r" b="b"/>
            <a:pathLst>
              <a:path w="1493969" h="340772">
                <a:moveTo>
                  <a:pt x="69607" y="0"/>
                </a:moveTo>
                <a:lnTo>
                  <a:pt x="1424362" y="0"/>
                </a:lnTo>
                <a:cubicBezTo>
                  <a:pt x="1442823" y="0"/>
                  <a:pt x="1460528" y="7334"/>
                  <a:pt x="1473581" y="20387"/>
                </a:cubicBezTo>
                <a:cubicBezTo>
                  <a:pt x="1486635" y="33441"/>
                  <a:pt x="1493969" y="51146"/>
                  <a:pt x="1493969" y="69607"/>
                </a:cubicBezTo>
                <a:lnTo>
                  <a:pt x="1493969" y="271165"/>
                </a:lnTo>
                <a:cubicBezTo>
                  <a:pt x="1493969" y="289626"/>
                  <a:pt x="1486635" y="307331"/>
                  <a:pt x="1473581" y="320385"/>
                </a:cubicBezTo>
                <a:cubicBezTo>
                  <a:pt x="1460528" y="333439"/>
                  <a:pt x="1442823" y="340772"/>
                  <a:pt x="1424362" y="340772"/>
                </a:cubicBezTo>
                <a:lnTo>
                  <a:pt x="69607" y="340772"/>
                </a:lnTo>
                <a:cubicBezTo>
                  <a:pt x="51146" y="340772"/>
                  <a:pt x="33441" y="333439"/>
                  <a:pt x="20387" y="320385"/>
                </a:cubicBezTo>
                <a:cubicBezTo>
                  <a:pt x="7334" y="307331"/>
                  <a:pt x="0" y="289626"/>
                  <a:pt x="0" y="271165"/>
                </a:cubicBezTo>
                <a:lnTo>
                  <a:pt x="0" y="69607"/>
                </a:lnTo>
                <a:cubicBezTo>
                  <a:pt x="0" y="51146"/>
                  <a:pt x="7334" y="33441"/>
                  <a:pt x="20387" y="20387"/>
                </a:cubicBezTo>
                <a:cubicBezTo>
                  <a:pt x="33441" y="7334"/>
                  <a:pt x="51146" y="0"/>
                  <a:pt x="696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9525" cap="rnd">
            <a:solidFill>
              <a:srgbClr val="1351AA"/>
            </a:solidFill>
            <a:prstDash val="solid"/>
            <a:round/>
          </a:ln>
        </p:spPr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FFF371B5-C2B6-2481-A1BA-1A410D6F9EBA}"/>
              </a:ext>
            </a:extLst>
          </p:cNvPr>
          <p:cNvSpPr/>
          <p:nvPr/>
        </p:nvSpPr>
        <p:spPr>
          <a:xfrm>
            <a:off x="9014873" y="3589784"/>
            <a:ext cx="8824701" cy="2491322"/>
          </a:xfrm>
          <a:custGeom>
            <a:avLst/>
            <a:gdLst/>
            <a:ahLst/>
            <a:cxnLst/>
            <a:rect l="l" t="t" r="r" b="b"/>
            <a:pathLst>
              <a:path w="1493969" h="340772">
                <a:moveTo>
                  <a:pt x="69607" y="0"/>
                </a:moveTo>
                <a:lnTo>
                  <a:pt x="1424362" y="0"/>
                </a:lnTo>
                <a:cubicBezTo>
                  <a:pt x="1442823" y="0"/>
                  <a:pt x="1460528" y="7334"/>
                  <a:pt x="1473581" y="20387"/>
                </a:cubicBezTo>
                <a:cubicBezTo>
                  <a:pt x="1486635" y="33441"/>
                  <a:pt x="1493969" y="51146"/>
                  <a:pt x="1493969" y="69607"/>
                </a:cubicBezTo>
                <a:lnTo>
                  <a:pt x="1493969" y="271165"/>
                </a:lnTo>
                <a:cubicBezTo>
                  <a:pt x="1493969" y="289626"/>
                  <a:pt x="1486635" y="307331"/>
                  <a:pt x="1473581" y="320385"/>
                </a:cubicBezTo>
                <a:cubicBezTo>
                  <a:pt x="1460528" y="333439"/>
                  <a:pt x="1442823" y="340772"/>
                  <a:pt x="1424362" y="340772"/>
                </a:cubicBezTo>
                <a:lnTo>
                  <a:pt x="69607" y="340772"/>
                </a:lnTo>
                <a:cubicBezTo>
                  <a:pt x="51146" y="340772"/>
                  <a:pt x="33441" y="333439"/>
                  <a:pt x="20387" y="320385"/>
                </a:cubicBezTo>
                <a:cubicBezTo>
                  <a:pt x="7334" y="307331"/>
                  <a:pt x="0" y="289626"/>
                  <a:pt x="0" y="271165"/>
                </a:cubicBezTo>
                <a:lnTo>
                  <a:pt x="0" y="69607"/>
                </a:lnTo>
                <a:cubicBezTo>
                  <a:pt x="0" y="51146"/>
                  <a:pt x="7334" y="33441"/>
                  <a:pt x="20387" y="20387"/>
                </a:cubicBezTo>
                <a:cubicBezTo>
                  <a:pt x="33441" y="7334"/>
                  <a:pt x="51146" y="0"/>
                  <a:pt x="696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9525" cap="rnd">
            <a:solidFill>
              <a:srgbClr val="1351AA"/>
            </a:solidFill>
            <a:prstDash val="solid"/>
            <a:round/>
          </a:ln>
        </p:spPr>
      </p:sp>
      <p:sp>
        <p:nvSpPr>
          <p:cNvPr id="35" name="Freeform 5">
            <a:extLst>
              <a:ext uri="{FF2B5EF4-FFF2-40B4-BE49-F238E27FC236}">
                <a16:creationId xmlns:a16="http://schemas.microsoft.com/office/drawing/2014/main" id="{2972BCAA-44B6-661C-26D9-FF92F2756369}"/>
              </a:ext>
            </a:extLst>
          </p:cNvPr>
          <p:cNvSpPr/>
          <p:nvPr/>
        </p:nvSpPr>
        <p:spPr>
          <a:xfrm>
            <a:off x="865401" y="3634454"/>
            <a:ext cx="7574319" cy="2491322"/>
          </a:xfrm>
          <a:custGeom>
            <a:avLst/>
            <a:gdLst/>
            <a:ahLst/>
            <a:cxnLst/>
            <a:rect l="l" t="t" r="r" b="b"/>
            <a:pathLst>
              <a:path w="1493969" h="340772">
                <a:moveTo>
                  <a:pt x="69607" y="0"/>
                </a:moveTo>
                <a:lnTo>
                  <a:pt x="1424362" y="0"/>
                </a:lnTo>
                <a:cubicBezTo>
                  <a:pt x="1442823" y="0"/>
                  <a:pt x="1460528" y="7334"/>
                  <a:pt x="1473581" y="20387"/>
                </a:cubicBezTo>
                <a:cubicBezTo>
                  <a:pt x="1486635" y="33441"/>
                  <a:pt x="1493969" y="51146"/>
                  <a:pt x="1493969" y="69607"/>
                </a:cubicBezTo>
                <a:lnTo>
                  <a:pt x="1493969" y="271165"/>
                </a:lnTo>
                <a:cubicBezTo>
                  <a:pt x="1493969" y="289626"/>
                  <a:pt x="1486635" y="307331"/>
                  <a:pt x="1473581" y="320385"/>
                </a:cubicBezTo>
                <a:cubicBezTo>
                  <a:pt x="1460528" y="333439"/>
                  <a:pt x="1442823" y="340772"/>
                  <a:pt x="1424362" y="340772"/>
                </a:cubicBezTo>
                <a:lnTo>
                  <a:pt x="69607" y="340772"/>
                </a:lnTo>
                <a:cubicBezTo>
                  <a:pt x="51146" y="340772"/>
                  <a:pt x="33441" y="333439"/>
                  <a:pt x="20387" y="320385"/>
                </a:cubicBezTo>
                <a:cubicBezTo>
                  <a:pt x="7334" y="307331"/>
                  <a:pt x="0" y="289626"/>
                  <a:pt x="0" y="271165"/>
                </a:cubicBezTo>
                <a:lnTo>
                  <a:pt x="0" y="69607"/>
                </a:lnTo>
                <a:cubicBezTo>
                  <a:pt x="0" y="51146"/>
                  <a:pt x="7334" y="33441"/>
                  <a:pt x="20387" y="20387"/>
                </a:cubicBezTo>
                <a:cubicBezTo>
                  <a:pt x="33441" y="7334"/>
                  <a:pt x="51146" y="0"/>
                  <a:pt x="696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9525" cap="rnd">
            <a:solidFill>
              <a:srgbClr val="1351AA"/>
            </a:solidFill>
            <a:prstDash val="solid"/>
            <a:round/>
          </a:ln>
        </p:spPr>
        <p:txBody>
          <a:bodyPr/>
          <a:lstStyle/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65A210F-9346-8B5C-365C-113C35AD7E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261" y="3756363"/>
            <a:ext cx="1888600" cy="20059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1787B82-EE79-44EA-BE11-86866D4650DB}"/>
              </a:ext>
            </a:extLst>
          </p:cNvPr>
          <p:cNvSpPr txBox="1"/>
          <p:nvPr/>
        </p:nvSpPr>
        <p:spPr>
          <a:xfrm>
            <a:off x="7378609" y="6662990"/>
            <a:ext cx="40790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>
                <a:solidFill>
                  <a:srgbClr val="1351AA"/>
                </a:solidFill>
                <a:latin typeface="학교안심 알림장 TTF B" panose="020B0600000101010101" charset="-127"/>
                <a:ea typeface="학교안심 알림장 TTF B" panose="020B0600000101010101" charset="-127"/>
              </a:rPr>
              <a:t>프론트엔드</a:t>
            </a:r>
            <a:r>
              <a:rPr lang="ko-KR" altLang="en-US" sz="2800" dirty="0">
                <a:solidFill>
                  <a:srgbClr val="1351AA"/>
                </a:solidFill>
                <a:latin typeface="학교안심 알림장 TTF B" panose="020B0600000101010101" charset="-127"/>
                <a:ea typeface="학교안심 알림장 TTF B" panose="020B0600000101010101" charset="-127"/>
              </a:rPr>
              <a:t> </a:t>
            </a:r>
            <a:r>
              <a:rPr lang="en-US" altLang="ko-KR" sz="2800" dirty="0">
                <a:solidFill>
                  <a:srgbClr val="1351AA"/>
                </a:solidFill>
                <a:latin typeface="학교안심 알림장 TTF B" panose="020B0600000101010101" charset="-127"/>
                <a:ea typeface="학교안심 알림장 TTF B" panose="020B0600000101010101" charset="-127"/>
              </a:rPr>
              <a:t>&amp; </a:t>
            </a:r>
            <a:r>
              <a:rPr lang="ko-KR" altLang="en-US" sz="2800" dirty="0" err="1">
                <a:solidFill>
                  <a:srgbClr val="1351AA"/>
                </a:solidFill>
                <a:latin typeface="학교안심 알림장 TTF B" panose="020B0600000101010101" charset="-127"/>
                <a:ea typeface="학교안심 알림장 TTF B" panose="020B0600000101010101" charset="-127"/>
              </a:rPr>
              <a:t>백엔드</a:t>
            </a:r>
            <a:endParaRPr lang="ko-KR" altLang="en-US" sz="2800" dirty="0">
              <a:solidFill>
                <a:srgbClr val="1351AA"/>
              </a:solidFill>
              <a:latin typeface="학교안심 알림장 TTF B" panose="020B0600000101010101" charset="-127"/>
              <a:ea typeface="학교안심 알림장 TTF B" panose="020B0600000101010101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D4160D-2CB4-4226-91D8-A33E67DA4327}"/>
              </a:ext>
            </a:extLst>
          </p:cNvPr>
          <p:cNvSpPr txBox="1"/>
          <p:nvPr/>
        </p:nvSpPr>
        <p:spPr>
          <a:xfrm>
            <a:off x="13256670" y="2772854"/>
            <a:ext cx="40790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rgbClr val="1351AA"/>
                </a:solidFill>
                <a:latin typeface="학교안심 알림장 TTF B" panose="020B0600000101010101" charset="-127"/>
                <a:ea typeface="학교안심 알림장 TTF B" panose="020B0600000101010101" charset="-127"/>
              </a:rPr>
              <a:t>데이터베이스</a:t>
            </a:r>
            <a:endParaRPr lang="ko-KR" altLang="en-US" sz="2800" dirty="0">
              <a:solidFill>
                <a:srgbClr val="1351AA"/>
              </a:solidFill>
              <a:latin typeface="학교안심 알림장 TTF B" panose="020B0600000101010101" charset="-127"/>
              <a:ea typeface="학교안심 알림장 TTF B" panose="020B0600000101010101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F96C98-D083-4540-A811-2928459E5704}"/>
              </a:ext>
            </a:extLst>
          </p:cNvPr>
          <p:cNvSpPr txBox="1"/>
          <p:nvPr/>
        </p:nvSpPr>
        <p:spPr>
          <a:xfrm>
            <a:off x="3436053" y="3034464"/>
            <a:ext cx="40790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1351AA"/>
                </a:solidFill>
                <a:latin typeface="학교안심 알림장 TTF B" panose="020B0600000101010101" charset="-127"/>
                <a:ea typeface="학교안심 알림장 TTF B" panose="020B0600000101010101" charset="-127"/>
              </a:rPr>
              <a:t>버전관리 </a:t>
            </a:r>
            <a:r>
              <a:rPr lang="en-US" altLang="ko-KR" sz="2800" dirty="0">
                <a:solidFill>
                  <a:srgbClr val="1351AA"/>
                </a:solidFill>
                <a:latin typeface="학교안심 알림장 TTF B" panose="020B0600000101010101" charset="-127"/>
                <a:ea typeface="학교안심 알림장 TTF B" panose="020B0600000101010101" charset="-127"/>
              </a:rPr>
              <a:t>&amp; </a:t>
            </a:r>
            <a:r>
              <a:rPr lang="ko-KR" altLang="en-US" sz="2800" dirty="0">
                <a:solidFill>
                  <a:srgbClr val="1351AA"/>
                </a:solidFill>
                <a:latin typeface="학교안심 알림장 TTF B" panose="020B0600000101010101" charset="-127"/>
                <a:ea typeface="학교안심 알림장 TTF B" panose="020B0600000101010101" charset="-127"/>
              </a:rPr>
              <a:t>협업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9225B909-6F90-4E62-A3D6-E4654946D9A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874" y="4186017"/>
            <a:ext cx="1448133" cy="1295400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7D9152EE-B097-45CA-B862-A26F8D6509EA}"/>
              </a:ext>
            </a:extLst>
          </p:cNvPr>
          <p:cNvGrpSpPr/>
          <p:nvPr/>
        </p:nvGrpSpPr>
        <p:grpSpPr>
          <a:xfrm>
            <a:off x="2618575" y="7545456"/>
            <a:ext cx="12792595" cy="2118545"/>
            <a:chOff x="2223555" y="7712380"/>
            <a:chExt cx="12792595" cy="2118545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9CB0F71-65A3-F3A2-6310-607A486A9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3555" y="7768541"/>
              <a:ext cx="1985474" cy="198547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087A0D68-5602-9032-DE96-3A6CE52A3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74" t="8414" r="29129" b="25453"/>
            <a:stretch>
              <a:fillRect/>
            </a:stretch>
          </p:blipFill>
          <p:spPr>
            <a:xfrm>
              <a:off x="8222833" y="7955123"/>
              <a:ext cx="1842334" cy="1736936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0A214C48-6E9F-A77B-8D27-4A6A9A77A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0256" y="7799063"/>
              <a:ext cx="1403870" cy="1985474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A2FFD333-903E-8284-59E0-6F4129B693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57508" y="8044248"/>
              <a:ext cx="1558686" cy="1558686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B55E466B-88E4-CCA7-E446-F7497E3448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39337" y="8442929"/>
              <a:ext cx="2376813" cy="761323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00813DBD-FA9A-4336-897A-ED6443E60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505" y="7712380"/>
              <a:ext cx="2874110" cy="21185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691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327696" y="276225"/>
            <a:ext cx="14279849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altLang="ko-KR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grpSp>
        <p:nvGrpSpPr>
          <p:cNvPr id="23" name="Group 23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06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4DBDC796-5A04-4291-A990-CAB2236F8427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Development Schedule</a:t>
            </a:r>
          </a:p>
        </p:txBody>
      </p:sp>
      <p:sp>
        <p:nvSpPr>
          <p:cNvPr id="27" name="TextBox 3">
            <a:extLst>
              <a:ext uri="{FF2B5EF4-FFF2-40B4-BE49-F238E27FC236}">
                <a16:creationId xmlns:a16="http://schemas.microsoft.com/office/drawing/2014/main" id="{10CF3978-0728-4102-9724-36459E24A0E8}"/>
              </a:ext>
            </a:extLst>
          </p:cNvPr>
          <p:cNvSpPr txBox="1"/>
          <p:nvPr/>
        </p:nvSpPr>
        <p:spPr>
          <a:xfrm>
            <a:off x="1664214" y="3873992"/>
            <a:ext cx="50292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24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기획</a:t>
            </a: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주제선정</a:t>
            </a: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ERD)</a:t>
            </a:r>
          </a:p>
          <a:p>
            <a:pPr marL="342900" indent="-342900">
              <a:lnSpc>
                <a:spcPts val="24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페이지별 맡은 파트 구현</a:t>
            </a:r>
            <a:endParaRPr lang="en-US" altLang="ko-KR" sz="2199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>
              <a:lnSpc>
                <a:spcPts val="2419"/>
              </a:lnSpc>
              <a:spcBef>
                <a:spcPct val="0"/>
              </a:spcBef>
            </a:pP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공지사항</a:t>
            </a: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Community, 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로그인 </a:t>
            </a: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· 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회원가입</a:t>
            </a: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)</a:t>
            </a:r>
          </a:p>
        </p:txBody>
      </p:sp>
      <p:sp>
        <p:nvSpPr>
          <p:cNvPr id="28" name="TextBox 4">
            <a:extLst>
              <a:ext uri="{FF2B5EF4-FFF2-40B4-BE49-F238E27FC236}">
                <a16:creationId xmlns:a16="http://schemas.microsoft.com/office/drawing/2014/main" id="{9340AB2E-2DE2-4B22-BAF8-DAD86DEE50FD}"/>
              </a:ext>
            </a:extLst>
          </p:cNvPr>
          <p:cNvSpPr txBox="1"/>
          <p:nvPr/>
        </p:nvSpPr>
        <p:spPr>
          <a:xfrm>
            <a:off x="1896581" y="2990111"/>
            <a:ext cx="2439000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FIRST WEEK</a:t>
            </a:r>
          </a:p>
        </p:txBody>
      </p:sp>
      <p:grpSp>
        <p:nvGrpSpPr>
          <p:cNvPr id="29" name="Group 5">
            <a:extLst>
              <a:ext uri="{FF2B5EF4-FFF2-40B4-BE49-F238E27FC236}">
                <a16:creationId xmlns:a16="http://schemas.microsoft.com/office/drawing/2014/main" id="{AC758217-892C-4490-B34D-DDCA99C8A861}"/>
              </a:ext>
            </a:extLst>
          </p:cNvPr>
          <p:cNvGrpSpPr/>
          <p:nvPr/>
        </p:nvGrpSpPr>
        <p:grpSpPr>
          <a:xfrm>
            <a:off x="1448767" y="2861940"/>
            <a:ext cx="3334628" cy="694492"/>
            <a:chOff x="0" y="0"/>
            <a:chExt cx="1951343" cy="406400"/>
          </a:xfrm>
        </p:grpSpPr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044D007B-80CE-45F0-B376-63D5A2577AE8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93DAA830-E904-4A2A-8884-6FB02DE6587A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TextBox 8">
            <a:extLst>
              <a:ext uri="{FF2B5EF4-FFF2-40B4-BE49-F238E27FC236}">
                <a16:creationId xmlns:a16="http://schemas.microsoft.com/office/drawing/2014/main" id="{7AE44698-0781-4D1E-A5C0-425BF69F9793}"/>
              </a:ext>
            </a:extLst>
          </p:cNvPr>
          <p:cNvSpPr txBox="1"/>
          <p:nvPr/>
        </p:nvSpPr>
        <p:spPr>
          <a:xfrm>
            <a:off x="7660690" y="4519359"/>
            <a:ext cx="3200194" cy="1692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lvl="1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199" u="none" strike="noStrike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필수기능 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병합</a:t>
            </a:r>
            <a:endParaRPr lang="en-US" altLang="ko-KR" sz="2199" u="none" strike="noStrike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lvl="1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main 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페이지 차트 구현</a:t>
            </a:r>
            <a:endParaRPr lang="en-US" altLang="ko-KR" sz="2199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lvl="1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권한별 프론트 작업</a:t>
            </a:r>
            <a:endParaRPr lang="en-US" altLang="ko-KR" sz="2199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lvl="1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199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백엔드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통합 후 안되는 부분 계속 수정</a:t>
            </a:r>
            <a:endParaRPr lang="en-US" altLang="ko-KR" sz="2199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33" name="TextBox 9">
            <a:extLst>
              <a:ext uri="{FF2B5EF4-FFF2-40B4-BE49-F238E27FC236}">
                <a16:creationId xmlns:a16="http://schemas.microsoft.com/office/drawing/2014/main" id="{FA5E29CC-BFFB-4023-8468-77778FF50F02}"/>
              </a:ext>
            </a:extLst>
          </p:cNvPr>
          <p:cNvSpPr txBox="1"/>
          <p:nvPr/>
        </p:nvSpPr>
        <p:spPr>
          <a:xfrm>
            <a:off x="7689265" y="3853431"/>
            <a:ext cx="307241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SECOND WEEK</a:t>
            </a:r>
          </a:p>
        </p:txBody>
      </p:sp>
      <p:grpSp>
        <p:nvGrpSpPr>
          <p:cNvPr id="34" name="Group 10">
            <a:extLst>
              <a:ext uri="{FF2B5EF4-FFF2-40B4-BE49-F238E27FC236}">
                <a16:creationId xmlns:a16="http://schemas.microsoft.com/office/drawing/2014/main" id="{077322A0-86FF-4B18-8CD2-B1BDE9E6A714}"/>
              </a:ext>
            </a:extLst>
          </p:cNvPr>
          <p:cNvGrpSpPr/>
          <p:nvPr/>
        </p:nvGrpSpPr>
        <p:grpSpPr>
          <a:xfrm>
            <a:off x="7604209" y="3669530"/>
            <a:ext cx="3363202" cy="694492"/>
            <a:chOff x="-16721" y="17357"/>
            <a:chExt cx="1968064" cy="406400"/>
          </a:xfrm>
        </p:grpSpPr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F10D3C13-7268-4DC2-B58D-9D650249859B}"/>
                </a:ext>
              </a:extLst>
            </p:cNvPr>
            <p:cNvSpPr/>
            <p:nvPr/>
          </p:nvSpPr>
          <p:spPr>
            <a:xfrm>
              <a:off x="-16721" y="17357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36" name="TextBox 12">
              <a:extLst>
                <a:ext uri="{FF2B5EF4-FFF2-40B4-BE49-F238E27FC236}">
                  <a16:creationId xmlns:a16="http://schemas.microsoft.com/office/drawing/2014/main" id="{27787133-3100-4CE6-88C4-C81B85164D21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7" name="TextBox 13">
            <a:extLst>
              <a:ext uri="{FF2B5EF4-FFF2-40B4-BE49-F238E27FC236}">
                <a16:creationId xmlns:a16="http://schemas.microsoft.com/office/drawing/2014/main" id="{065A331D-B395-46D8-A132-6E2CD5EA62F3}"/>
              </a:ext>
            </a:extLst>
          </p:cNvPr>
          <p:cNvSpPr txBox="1"/>
          <p:nvPr/>
        </p:nvSpPr>
        <p:spPr>
          <a:xfrm>
            <a:off x="13656331" y="3515005"/>
            <a:ext cx="4079527" cy="6768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>
              <a:spcBef>
                <a:spcPct val="0"/>
              </a:spcBef>
            </a:pP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데이터분석으로 예측모델 만들어  핵심기능 구현</a:t>
            </a:r>
            <a:endParaRPr lang="en-US" altLang="ko-KR" sz="2199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38" name="TextBox 14">
            <a:extLst>
              <a:ext uri="{FF2B5EF4-FFF2-40B4-BE49-F238E27FC236}">
                <a16:creationId xmlns:a16="http://schemas.microsoft.com/office/drawing/2014/main" id="{1960311F-C33C-4899-B255-5737A367FF98}"/>
              </a:ext>
            </a:extLst>
          </p:cNvPr>
          <p:cNvSpPr txBox="1"/>
          <p:nvPr/>
        </p:nvSpPr>
        <p:spPr>
          <a:xfrm>
            <a:off x="13667514" y="2707974"/>
            <a:ext cx="2721844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THIRD WEEK</a:t>
            </a:r>
          </a:p>
        </p:txBody>
      </p:sp>
      <p:grpSp>
        <p:nvGrpSpPr>
          <p:cNvPr id="39" name="Group 15">
            <a:extLst>
              <a:ext uri="{FF2B5EF4-FFF2-40B4-BE49-F238E27FC236}">
                <a16:creationId xmlns:a16="http://schemas.microsoft.com/office/drawing/2014/main" id="{CE1C237C-927A-4A57-814D-196386F47F7F}"/>
              </a:ext>
            </a:extLst>
          </p:cNvPr>
          <p:cNvGrpSpPr/>
          <p:nvPr/>
        </p:nvGrpSpPr>
        <p:grpSpPr>
          <a:xfrm>
            <a:off x="13361122" y="2579803"/>
            <a:ext cx="3334628" cy="694492"/>
            <a:chOff x="0" y="0"/>
            <a:chExt cx="1951343" cy="406400"/>
          </a:xfrm>
        </p:grpSpPr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34E5E7EC-9001-48BE-AD86-4DF19386AFBD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41" name="TextBox 17">
              <a:extLst>
                <a:ext uri="{FF2B5EF4-FFF2-40B4-BE49-F238E27FC236}">
                  <a16:creationId xmlns:a16="http://schemas.microsoft.com/office/drawing/2014/main" id="{798C7FEF-CF72-4C45-B26F-9E4005522B12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7" name="AutoShape 23">
            <a:extLst>
              <a:ext uri="{FF2B5EF4-FFF2-40B4-BE49-F238E27FC236}">
                <a16:creationId xmlns:a16="http://schemas.microsoft.com/office/drawing/2014/main" id="{9800437E-615B-4913-97DA-4ED211CB88AF}"/>
              </a:ext>
            </a:extLst>
          </p:cNvPr>
          <p:cNvSpPr/>
          <p:nvPr/>
        </p:nvSpPr>
        <p:spPr>
          <a:xfrm>
            <a:off x="4820756" y="3209186"/>
            <a:ext cx="2737402" cy="811707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8" name="AutoShape 24">
            <a:extLst>
              <a:ext uri="{FF2B5EF4-FFF2-40B4-BE49-F238E27FC236}">
                <a16:creationId xmlns:a16="http://schemas.microsoft.com/office/drawing/2014/main" id="{187309FF-5643-4F22-A026-027951BE9326}"/>
              </a:ext>
            </a:extLst>
          </p:cNvPr>
          <p:cNvSpPr/>
          <p:nvPr/>
        </p:nvSpPr>
        <p:spPr>
          <a:xfrm flipH="1">
            <a:off x="10892783" y="2927049"/>
            <a:ext cx="2468338" cy="109384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30485E1-C5CB-4014-E523-6AB0ED0D92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0602592"/>
              </p:ext>
            </p:extLst>
          </p:nvPr>
        </p:nvGraphicFramePr>
        <p:xfrm>
          <a:off x="2910244" y="6562620"/>
          <a:ext cx="12467511" cy="317570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81073">
                  <a:extLst>
                    <a:ext uri="{9D8B030D-6E8A-4147-A177-3AD203B41FA5}">
                      <a16:colId xmlns:a16="http://schemas.microsoft.com/office/drawing/2014/main" val="857471479"/>
                    </a:ext>
                  </a:extLst>
                </a:gridCol>
                <a:gridCol w="1781073">
                  <a:extLst>
                    <a:ext uri="{9D8B030D-6E8A-4147-A177-3AD203B41FA5}">
                      <a16:colId xmlns:a16="http://schemas.microsoft.com/office/drawing/2014/main" val="3393922495"/>
                    </a:ext>
                  </a:extLst>
                </a:gridCol>
                <a:gridCol w="1781073">
                  <a:extLst>
                    <a:ext uri="{9D8B030D-6E8A-4147-A177-3AD203B41FA5}">
                      <a16:colId xmlns:a16="http://schemas.microsoft.com/office/drawing/2014/main" val="2680296562"/>
                    </a:ext>
                  </a:extLst>
                </a:gridCol>
                <a:gridCol w="1781073">
                  <a:extLst>
                    <a:ext uri="{9D8B030D-6E8A-4147-A177-3AD203B41FA5}">
                      <a16:colId xmlns:a16="http://schemas.microsoft.com/office/drawing/2014/main" val="2846922493"/>
                    </a:ext>
                  </a:extLst>
                </a:gridCol>
                <a:gridCol w="1781073">
                  <a:extLst>
                    <a:ext uri="{9D8B030D-6E8A-4147-A177-3AD203B41FA5}">
                      <a16:colId xmlns:a16="http://schemas.microsoft.com/office/drawing/2014/main" val="4220275771"/>
                    </a:ext>
                  </a:extLst>
                </a:gridCol>
                <a:gridCol w="1781073">
                  <a:extLst>
                    <a:ext uri="{9D8B030D-6E8A-4147-A177-3AD203B41FA5}">
                      <a16:colId xmlns:a16="http://schemas.microsoft.com/office/drawing/2014/main" val="2819372755"/>
                    </a:ext>
                  </a:extLst>
                </a:gridCol>
                <a:gridCol w="1781073">
                  <a:extLst>
                    <a:ext uri="{9D8B030D-6E8A-4147-A177-3AD203B41FA5}">
                      <a16:colId xmlns:a16="http://schemas.microsoft.com/office/drawing/2014/main" val="3701841348"/>
                    </a:ext>
                  </a:extLst>
                </a:gridCol>
              </a:tblGrid>
              <a:tr h="360013">
                <a:tc>
                  <a:txBody>
                    <a:bodyPr/>
                    <a:lstStyle/>
                    <a:p>
                      <a:pPr algn="l" latinLnBrk="1"/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11/17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18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19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20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21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22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2403094"/>
                  </a:ext>
                </a:extLst>
              </a:tr>
              <a:tr h="682093">
                <a:tc>
                  <a:txBody>
                    <a:bodyPr/>
                    <a:lstStyle/>
                    <a:p>
                      <a:pPr algn="l" latinLnBrk="1"/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작업 시작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2603971"/>
                  </a:ext>
                </a:extLst>
              </a:tr>
              <a:tr h="36001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23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24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25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26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27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28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29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6332405"/>
                  </a:ext>
                </a:extLst>
              </a:tr>
              <a:tr h="782987">
                <a:tc>
                  <a:txBody>
                    <a:bodyPr/>
                    <a:lstStyle/>
                    <a:p>
                      <a:pPr algn="l" latinLnBrk="1"/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텍스트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텍스트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b="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텍스트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텍스트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텍스트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66767062"/>
                  </a:ext>
                </a:extLst>
              </a:tr>
              <a:tr h="360013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30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12/1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2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3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4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5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1" dirty="0">
                          <a:solidFill>
                            <a:srgbClr val="E3E2DE"/>
                          </a:solidFill>
                          <a:latin typeface="학교안심 알림장 TTF R" panose="02000503000000000000" pitchFamily="2" charset="-127"/>
                          <a:ea typeface="학교안심 알림장 TTF R" panose="02000503000000000000" pitchFamily="2" charset="-127"/>
                        </a:rPr>
                        <a:t>6</a:t>
                      </a:r>
                      <a:endParaRPr lang="ko-KR" altLang="en-US" sz="2000" b="1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86216494"/>
                  </a:ext>
                </a:extLst>
              </a:tr>
              <a:tr h="63058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2000" b="0" dirty="0">
                        <a:solidFill>
                          <a:srgbClr val="E3E2DE"/>
                        </a:solidFill>
                        <a:latin typeface="학교안심 알림장 TTF R" panose="02000503000000000000" pitchFamily="2" charset="-127"/>
                        <a:ea typeface="학교안심 알림장 TTF R" panose="02000503000000000000" pitchFamily="2" charset="-127"/>
                      </a:endParaRPr>
                    </a:p>
                  </a:txBody>
                  <a:tcPr marL="36000" marR="0" marT="0" marB="0" anchor="ctr">
                    <a:lnL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3E2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91213043"/>
                  </a:ext>
                </a:extLst>
              </a:tr>
            </a:tbl>
          </a:graphicData>
        </a:graphic>
      </p:graphicFrame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10576C71-3E78-7CF6-641D-F8F9203A5B85}"/>
              </a:ext>
            </a:extLst>
          </p:cNvPr>
          <p:cNvSpPr/>
          <p:nvPr/>
        </p:nvSpPr>
        <p:spPr>
          <a:xfrm>
            <a:off x="6491644" y="6948802"/>
            <a:ext cx="8890873" cy="657379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6320CF-D159-E9BC-277C-99A6991A20AE}"/>
              </a:ext>
            </a:extLst>
          </p:cNvPr>
          <p:cNvSpPr txBox="1"/>
          <p:nvPr/>
        </p:nvSpPr>
        <p:spPr>
          <a:xfrm>
            <a:off x="6644044" y="7167055"/>
            <a:ext cx="6172200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1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각자 맡은 페이지에 대해 </a:t>
            </a:r>
            <a:r>
              <a:rPr lang="ko-KR" altLang="en-US" sz="2199" u="none" strike="noStrike" dirty="0" err="1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백엔드</a:t>
            </a:r>
            <a:r>
              <a:rPr lang="en-US" altLang="ko-KR" sz="2199" u="none" strike="noStrike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199" u="none" strike="noStrike" dirty="0" err="1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프론트엔드</a:t>
            </a:r>
            <a:r>
              <a:rPr lang="ko-KR" altLang="en-US" sz="2199" u="none" strike="noStrike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작업 </a:t>
            </a:r>
            <a:endParaRPr lang="en-US" sz="2199" u="none" strike="noStrike" dirty="0">
              <a:solidFill>
                <a:srgbClr val="002060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807E2A86-BB53-F95D-DB56-0D9119C8125B}"/>
              </a:ext>
            </a:extLst>
          </p:cNvPr>
          <p:cNvSpPr/>
          <p:nvPr/>
        </p:nvSpPr>
        <p:spPr>
          <a:xfrm>
            <a:off x="2905483" y="8049312"/>
            <a:ext cx="5338762" cy="657379"/>
          </a:xfrm>
          <a:prstGeom prst="righ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341195-4F77-B4D3-2061-E001152F9750}"/>
              </a:ext>
            </a:extLst>
          </p:cNvPr>
          <p:cNvSpPr txBox="1"/>
          <p:nvPr/>
        </p:nvSpPr>
        <p:spPr>
          <a:xfrm>
            <a:off x="2224444" y="8250503"/>
            <a:ext cx="6172200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1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병합 작업 후 구현 안되는 부분 수정</a:t>
            </a:r>
            <a:r>
              <a:rPr lang="ko-KR" altLang="en-US" sz="2199" u="none" strike="noStrike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endParaRPr lang="en-US" sz="2199" u="none" strike="noStrike" dirty="0">
              <a:solidFill>
                <a:srgbClr val="002060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C27D5356-10FF-51F9-CD9B-08DFB0AADEEF}"/>
              </a:ext>
            </a:extLst>
          </p:cNvPr>
          <p:cNvSpPr/>
          <p:nvPr/>
        </p:nvSpPr>
        <p:spPr>
          <a:xfrm>
            <a:off x="8244245" y="8062228"/>
            <a:ext cx="7133510" cy="65737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E06C01-2A5C-D74C-2FE9-CBB93F5045DA}"/>
              </a:ext>
            </a:extLst>
          </p:cNvPr>
          <p:cNvSpPr txBox="1"/>
          <p:nvPr/>
        </p:nvSpPr>
        <p:spPr>
          <a:xfrm>
            <a:off x="8091844" y="8273310"/>
            <a:ext cx="6172200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1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기본기능 </a:t>
            </a:r>
            <a:r>
              <a:rPr lang="en-US" altLang="ko-KR" sz="2199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+ </a:t>
            </a:r>
            <a:r>
              <a:rPr lang="ko-KR" altLang="en-US" sz="2199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권한에 따른 작업 추가</a:t>
            </a:r>
            <a:endParaRPr lang="en-US" sz="2199" u="none" strike="noStrike" dirty="0">
              <a:solidFill>
                <a:srgbClr val="002060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AD84C5DA-2247-080E-AC0E-98A24CCAF2F4}"/>
              </a:ext>
            </a:extLst>
          </p:cNvPr>
          <p:cNvSpPr/>
          <p:nvPr/>
        </p:nvSpPr>
        <p:spPr>
          <a:xfrm>
            <a:off x="8288305" y="9037135"/>
            <a:ext cx="7104935" cy="65737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F22D661C-51FD-4983-9B44-AF57FEA024C8}"/>
              </a:ext>
            </a:extLst>
          </p:cNvPr>
          <p:cNvSpPr/>
          <p:nvPr/>
        </p:nvSpPr>
        <p:spPr>
          <a:xfrm>
            <a:off x="2929894" y="9062736"/>
            <a:ext cx="5338762" cy="643458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013744-0207-346B-E8DA-5C39C91BD9A2}"/>
              </a:ext>
            </a:extLst>
          </p:cNvPr>
          <p:cNvSpPr txBox="1"/>
          <p:nvPr/>
        </p:nvSpPr>
        <p:spPr>
          <a:xfrm>
            <a:off x="2276832" y="9260595"/>
            <a:ext cx="6172200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1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수정사항에 대한 통합작업 계속 진행</a:t>
            </a:r>
            <a:endParaRPr lang="en-US" sz="2199" u="none" strike="noStrike" dirty="0">
              <a:solidFill>
                <a:srgbClr val="002060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CA4B28-FD58-74B5-1BF1-EF16F3B906E2}"/>
              </a:ext>
            </a:extLst>
          </p:cNvPr>
          <p:cNvSpPr txBox="1"/>
          <p:nvPr/>
        </p:nvSpPr>
        <p:spPr>
          <a:xfrm>
            <a:off x="8489880" y="9242426"/>
            <a:ext cx="6172200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41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데이터 분석 작업 </a:t>
            </a:r>
            <a:r>
              <a:rPr lang="en-US" altLang="ko-KR" sz="2199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+ </a:t>
            </a:r>
            <a:r>
              <a:rPr lang="ko-KR" altLang="en-US" sz="2199" dirty="0">
                <a:solidFill>
                  <a:srgbClr val="002060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핵심기능구현 마무리</a:t>
            </a:r>
            <a:endParaRPr lang="en-US" sz="2199" u="none" strike="noStrike" dirty="0">
              <a:solidFill>
                <a:srgbClr val="002060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17" name="TextBox 29"/>
          <p:cNvSpPr txBox="1"/>
          <p:nvPr/>
        </p:nvSpPr>
        <p:spPr>
          <a:xfrm>
            <a:off x="14739948" y="1185864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1824164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6">
            <a:extLst>
              <a:ext uri="{FF2B5EF4-FFF2-40B4-BE49-F238E27FC236}">
                <a16:creationId xmlns:a16="http://schemas.microsoft.com/office/drawing/2014/main" id="{C6464847-34D4-4614-AEDA-C387F7125F5D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id="{19594D45-1E6D-4B0D-997F-EC22E1DF48DC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Demo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B14872C-7674-E982-17C6-BBDF30BE5AE9}"/>
              </a:ext>
            </a:extLst>
          </p:cNvPr>
          <p:cNvGrpSpPr/>
          <p:nvPr/>
        </p:nvGrpSpPr>
        <p:grpSpPr>
          <a:xfrm>
            <a:off x="481012" y="3924300"/>
            <a:ext cx="4112988" cy="4733155"/>
            <a:chOff x="1832947" y="7010670"/>
            <a:chExt cx="6040451" cy="6191765"/>
          </a:xfrm>
        </p:grpSpPr>
        <p:sp>
          <p:nvSpPr>
            <p:cNvPr id="6" name="TextBox 6"/>
            <p:cNvSpPr txBox="1"/>
            <p:nvPr/>
          </p:nvSpPr>
          <p:spPr>
            <a:xfrm>
              <a:off x="1839942" y="7585621"/>
              <a:ext cx="5672413" cy="11853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00"/>
                </a:lnSpc>
              </a:pPr>
              <a:endParaRPr>
                <a:solidFill>
                  <a:srgbClr val="1351AA"/>
                </a:solidFill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832947" y="7010670"/>
              <a:ext cx="6040451" cy="619176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ctr">
                <a:lnSpc>
                  <a:spcPct val="150000"/>
                </a:lnSpc>
              </a:pP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회원가입</a:t>
              </a:r>
              <a:br>
                <a:rPr lang="en-US" altLang="ko-KR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</a:b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▽</a:t>
              </a:r>
              <a:br>
                <a:rPr lang="en-US" altLang="ko-KR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</a:b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마이페이지에서 비밀번호 변경</a:t>
              </a:r>
              <a:endParaRPr lang="en-US" altLang="ko-KR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  <a:p>
              <a:pPr marL="0" lvl="1" algn="ctr">
                <a:lnSpc>
                  <a:spcPct val="150000"/>
                </a:lnSpc>
              </a:pP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▽</a:t>
              </a:r>
              <a:endParaRPr lang="en-US" altLang="ko-KR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  <a:p>
              <a:pPr marL="0" lvl="1" algn="ctr">
                <a:lnSpc>
                  <a:spcPct val="150000"/>
                </a:lnSpc>
              </a:pP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변경된 비밀번호로 로그인</a:t>
              </a:r>
              <a:endParaRPr lang="en-US" altLang="ko-KR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  <a:p>
              <a:pPr marL="0" lvl="1" algn="ctr">
                <a:lnSpc>
                  <a:spcPct val="150000"/>
                </a:lnSpc>
              </a:pP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▽</a:t>
              </a:r>
              <a:endParaRPr lang="en-US" altLang="ko-KR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  <a:p>
              <a:pPr marL="0" lvl="1" algn="ctr">
                <a:lnSpc>
                  <a:spcPct val="150000"/>
                </a:lnSpc>
              </a:pPr>
              <a:r>
                <a:rPr lang="ko-KR" altLang="en-US" sz="2599" b="1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 Bold"/>
                  <a:sym typeface="Work Sans Bold"/>
                </a:rPr>
                <a:t>계정 삭제</a:t>
              </a:r>
              <a:endParaRPr lang="en-US" altLang="ko-KR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  <a:p>
              <a:pPr marL="0" lvl="1" indent="0" algn="ctr">
                <a:lnSpc>
                  <a:spcPct val="150000"/>
                </a:lnSpc>
              </a:pPr>
              <a:endParaRPr lang="en-US" sz="2599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07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C8A19DD-BC62-2A90-E1D3-33E000393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"/>
          <a:stretch>
            <a:fillRect/>
          </a:stretch>
        </p:blipFill>
        <p:spPr>
          <a:xfrm>
            <a:off x="4800600" y="2781300"/>
            <a:ext cx="12891823" cy="6400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3508</TotalTime>
  <Words>2343</Words>
  <Application>Microsoft Office PowerPoint</Application>
  <PresentationFormat>사용자 지정</PresentationFormat>
  <Paragraphs>332</Paragraphs>
  <Slides>24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6" baseType="lpstr">
      <vt:lpstr>Wingdings</vt:lpstr>
      <vt:lpstr>페이퍼로지 7 Bold</vt:lpstr>
      <vt:lpstr>Calibri</vt:lpstr>
      <vt:lpstr>Arial</vt:lpstr>
      <vt:lpstr>Aileron Heavy</vt:lpstr>
      <vt:lpstr>맑은 고딕</vt:lpstr>
      <vt:lpstr>Work Sans Bold</vt:lpstr>
      <vt:lpstr>학교안심 알림장 TTF B</vt:lpstr>
      <vt:lpstr>Aileron Bold</vt:lpstr>
      <vt:lpstr>학교안심 알림장 TTF R</vt:lpstr>
      <vt:lpstr>Bitcount Grid Double Roman Semi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Bold Minimalist Project Proposal Presentation</dc:title>
  <dc:creator>Administrator</dc:creator>
  <cp:lastModifiedBy>새롬 임</cp:lastModifiedBy>
  <cp:revision>241</cp:revision>
  <dcterms:created xsi:type="dcterms:W3CDTF">2006-08-16T00:00:00Z</dcterms:created>
  <dcterms:modified xsi:type="dcterms:W3CDTF">2025-12-23T08:52:49Z</dcterms:modified>
  <dc:identifier>DAG5qZLZ9dk</dc:identifier>
</cp:coreProperties>
</file>

<file path=docProps/thumbnail.jpeg>
</file>